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handoutMasterIdLst>
    <p:handoutMasterId r:id="rId20"/>
  </p:handoutMasterIdLst>
  <p:sldIdLst>
    <p:sldId id="268" r:id="rId2"/>
    <p:sldId id="269" r:id="rId3"/>
    <p:sldId id="267" r:id="rId4"/>
    <p:sldId id="295" r:id="rId5"/>
    <p:sldId id="256" r:id="rId6"/>
    <p:sldId id="257" r:id="rId7"/>
    <p:sldId id="276" r:id="rId8"/>
    <p:sldId id="296" r:id="rId9"/>
    <p:sldId id="271" r:id="rId10"/>
    <p:sldId id="297" r:id="rId11"/>
    <p:sldId id="277" r:id="rId12"/>
    <p:sldId id="298" r:id="rId13"/>
    <p:sldId id="278" r:id="rId14"/>
    <p:sldId id="299" r:id="rId15"/>
    <p:sldId id="279" r:id="rId16"/>
    <p:sldId id="300" r:id="rId17"/>
    <p:sldId id="264"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开头 &amp; 目录" id="{4D453780-E8E2-7D4D-84F0-5D3BE286BA18}">
          <p14:sldIdLst>
            <p14:sldId id="268"/>
            <p14:sldId id="269"/>
            <p14:sldId id="267"/>
            <p14:sldId id="295"/>
            <p14:sldId id="256"/>
            <p14:sldId id="257"/>
          </p14:sldIdLst>
        </p14:section>
        <p14:section name="第一章" id="{333D9A82-174A-134E-AD73-7B6A4A1F9F53}">
          <p14:sldIdLst>
            <p14:sldId id="276"/>
            <p14:sldId id="296"/>
          </p14:sldIdLst>
        </p14:section>
        <p14:section name="第二章" id="{0FC30D22-FAEC-4D56-8562-AB8560D34123}">
          <p14:sldIdLst>
            <p14:sldId id="271"/>
            <p14:sldId id="297"/>
          </p14:sldIdLst>
        </p14:section>
        <p14:section name="第三章" id="{2D0BF8FA-A7F1-498C-BDAF-F8F163BD0107}">
          <p14:sldIdLst>
            <p14:sldId id="277"/>
            <p14:sldId id="298"/>
          </p14:sldIdLst>
        </p14:section>
        <p14:section name="第四章" id="{E82DE355-35DB-4EAF-A299-1B034099872D}">
          <p14:sldIdLst>
            <p14:sldId id="278"/>
            <p14:sldId id="299"/>
          </p14:sldIdLst>
        </p14:section>
        <p14:section name="第五章" id="{C243DDF7-3F28-4D39-8367-3DC8168C4943}">
          <p14:sldIdLst>
            <p14:sldId id="279"/>
            <p14:sldId id="300"/>
          </p14:sldIdLst>
        </p14:section>
        <p14:section name="结尾" id="{FA26FCD9-EAB6-7844-8E51-82E18F902532}">
          <p14:sldIdLst>
            <p14:sldId id="264"/>
          </p14:sldIdLst>
        </p14:section>
      </p14:sectionLst>
    </p:ext>
    <p:ext uri="{EFAFB233-063F-42B5-8137-9DF3F51BA10A}">
      <p15:sldGuideLst xmlns:p15="http://schemas.microsoft.com/office/powerpoint/2012/main">
        <p15:guide id="1" orient="horz" pos="4201" userDrawn="1">
          <p15:clr>
            <a:srgbClr val="A4A3A4"/>
          </p15:clr>
        </p15:guide>
        <p15:guide id="2" pos="236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E3F3"/>
    <a:srgbClr val="4981DF"/>
    <a:srgbClr val="355BB7"/>
    <a:srgbClr val="F2F2F2"/>
    <a:srgbClr val="4472C4"/>
    <a:srgbClr val="B4C7E7"/>
    <a:srgbClr val="4372C4"/>
    <a:srgbClr val="4A82E1"/>
    <a:srgbClr val="88A4D8"/>
    <a:srgbClr val="2F55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07" autoAdjust="0"/>
    <p:restoredTop sz="96291"/>
  </p:normalViewPr>
  <p:slideViewPr>
    <p:cSldViewPr snapToGrid="0" snapToObjects="1" showGuides="1">
      <p:cViewPr varScale="1">
        <p:scale>
          <a:sx n="81" d="100"/>
          <a:sy n="81" d="100"/>
        </p:scale>
        <p:origin x="720" y="67"/>
      </p:cViewPr>
      <p:guideLst>
        <p:guide orient="horz" pos="4201"/>
        <p:guide pos="2366"/>
      </p:guideLst>
    </p:cSldViewPr>
  </p:slideViewPr>
  <p:notesTextViewPr>
    <p:cViewPr>
      <p:scale>
        <a:sx n="1" d="1"/>
        <a:sy n="1" d="1"/>
      </p:scale>
      <p:origin x="0" y="0"/>
    </p:cViewPr>
  </p:notesTextViewPr>
  <p:notesViewPr>
    <p:cSldViewPr snapToGrid="0" snapToObjects="1" showGuides="1">
      <p:cViewPr varScale="1">
        <p:scale>
          <a:sx n="62" d="100"/>
          <a:sy n="62" d="100"/>
        </p:scale>
        <p:origin x="3154" y="3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4A5F8680-5499-B148-8141-06DB3C3275F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ABA48384-8FE5-F74D-996E-7155E60315C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587D127-6B23-E942-BAE3-A65FC2C8C6A1}" type="datetimeFigureOut">
              <a:rPr kumimoji="1" lang="zh-CN" altLang="en-US" smtClean="0"/>
              <a:t>2024/6/14</a:t>
            </a:fld>
            <a:endParaRPr kumimoji="1" lang="zh-CN" altLang="en-US"/>
          </a:p>
        </p:txBody>
      </p:sp>
      <p:sp>
        <p:nvSpPr>
          <p:cNvPr id="4" name="页脚占位符 3">
            <a:extLst>
              <a:ext uri="{FF2B5EF4-FFF2-40B4-BE49-F238E27FC236}">
                <a16:creationId xmlns:a16="http://schemas.microsoft.com/office/drawing/2014/main" id="{97D8AF5F-7B86-F948-807B-DE0C57DF75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36AD90D6-E94F-E447-87A6-B1811E60EE8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C4E9CF2-227E-B542-BE26-46F319FF91BC}" type="slidenum">
              <a:rPr kumimoji="1" lang="zh-CN" altLang="en-US" smtClean="0"/>
              <a:t>‹#›</a:t>
            </a:fld>
            <a:endParaRPr kumimoji="1" lang="zh-CN" altLang="en-US"/>
          </a:p>
        </p:txBody>
      </p:sp>
    </p:spTree>
    <p:extLst>
      <p:ext uri="{BB962C8B-B14F-4D97-AF65-F5344CB8AC3E}">
        <p14:creationId xmlns:p14="http://schemas.microsoft.com/office/powerpoint/2010/main" val="39350280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8C82DF-22C4-194F-B7E3-8BC41D6D1654}" type="datetimeFigureOut">
              <a:rPr kumimoji="1" lang="zh-CN" altLang="en-US" smtClean="0"/>
              <a:t>2024/6/14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F8ED2-7FB2-614D-A05D-9AE01AE88DA1}" type="slidenum">
              <a:rPr kumimoji="1" lang="zh-CN" altLang="en-US" smtClean="0"/>
              <a:t>‹#›</a:t>
            </a:fld>
            <a:endParaRPr kumimoji="1" lang="zh-CN" altLang="en-US"/>
          </a:p>
        </p:txBody>
      </p:sp>
    </p:spTree>
    <p:extLst>
      <p:ext uri="{BB962C8B-B14F-4D97-AF65-F5344CB8AC3E}">
        <p14:creationId xmlns:p14="http://schemas.microsoft.com/office/powerpoint/2010/main" val="11292516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开头/结尾">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7332E3CC-32F4-A24C-83AA-D1E203256090}"/>
              </a:ext>
            </a:extLst>
          </p:cNvPr>
          <p:cNvPicPr>
            <a:picLocks noChangeAspect="1"/>
          </p:cNvPicPr>
          <p:nvPr userDrawn="1"/>
        </p:nvPicPr>
        <p:blipFill rotWithShape="1">
          <a:blip r:embed="rId2">
            <a:alphaModFix amt="20000"/>
          </a:blip>
          <a:srcRect t="13773"/>
          <a:stretch/>
        </p:blipFill>
        <p:spPr>
          <a:xfrm>
            <a:off x="-1" y="0"/>
            <a:ext cx="12232294" cy="6857998"/>
          </a:xfrm>
          <a:prstGeom prst="rect">
            <a:avLst/>
          </a:prstGeom>
        </p:spPr>
      </p:pic>
      <p:sp>
        <p:nvSpPr>
          <p:cNvPr id="7" name="矩形 6">
            <a:extLst>
              <a:ext uri="{FF2B5EF4-FFF2-40B4-BE49-F238E27FC236}">
                <a16:creationId xmlns:a16="http://schemas.microsoft.com/office/drawing/2014/main" id="{644EFDB1-CB13-0249-9BF1-EC5804990E18}"/>
              </a:ext>
            </a:extLst>
          </p:cNvPr>
          <p:cNvSpPr/>
          <p:nvPr userDrawn="1"/>
        </p:nvSpPr>
        <p:spPr>
          <a:xfrm>
            <a:off x="-2" y="-1"/>
            <a:ext cx="12192000" cy="6857999"/>
          </a:xfrm>
          <a:prstGeom prst="rect">
            <a:avLst/>
          </a:prstGeom>
          <a:gradFill>
            <a:gsLst>
              <a:gs pos="0">
                <a:schemeClr val="bg1">
                  <a:alpha val="90000"/>
                </a:schemeClr>
              </a:gs>
              <a:gs pos="100000">
                <a:schemeClr val="bg1">
                  <a:alpha val="70000"/>
                </a:schemeClr>
              </a:gs>
            </a:gsLst>
            <a:lin ang="5400000" scaled="1"/>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lt"/>
            </a:endParaRPr>
          </a:p>
        </p:txBody>
      </p:sp>
      <p:sp>
        <p:nvSpPr>
          <p:cNvPr id="16" name="内容占位符 15">
            <a:extLst>
              <a:ext uri="{FF2B5EF4-FFF2-40B4-BE49-F238E27FC236}">
                <a16:creationId xmlns:a16="http://schemas.microsoft.com/office/drawing/2014/main" id="{C2AA07C0-1337-5648-8EE2-88220771EF7C}"/>
              </a:ext>
            </a:extLst>
          </p:cNvPr>
          <p:cNvSpPr>
            <a:spLocks noGrp="1"/>
          </p:cNvSpPr>
          <p:nvPr>
            <p:ph sz="quarter" idx="10" hasCustomPrompt="1"/>
          </p:nvPr>
        </p:nvSpPr>
        <p:spPr>
          <a:xfrm>
            <a:off x="1479402" y="1666388"/>
            <a:ext cx="9552791" cy="1541665"/>
          </a:xfrm>
          <a:prstGeom prst="rect">
            <a:avLst/>
          </a:prstGeom>
        </p:spPr>
        <p:txBody>
          <a:bodyPr>
            <a:noAutofit/>
          </a:bodyPr>
          <a:lstStyle>
            <a:lvl1pPr marL="0" indent="0" algn="ctr">
              <a:buNone/>
              <a:defRPr lang="zh-CN" altLang="en-US" sz="3600" b="1" i="0" kern="1200" spc="140" baseline="0" dirty="0" smtClean="0">
                <a:solidFill>
                  <a:srgbClr val="4571C4"/>
                </a:solidFill>
                <a:latin typeface="Arial" panose="020B0604020202020204" pitchFamily="34" charset="0"/>
                <a:ea typeface="Microsoft YaHei" panose="020B0503020204020204" pitchFamily="34" charset="-122"/>
                <a:cs typeface="+mn-cs"/>
              </a:defRPr>
            </a:lvl1pPr>
          </a:lstStyle>
          <a:p>
            <a:pPr lvl="0"/>
            <a:r>
              <a:rPr kumimoji="1" lang="zh-CN" altLang="en-US" dirty="0"/>
              <a:t>论文标题</a:t>
            </a:r>
            <a:endParaRPr kumimoji="1" lang="en-US" altLang="zh-CN" dirty="0"/>
          </a:p>
          <a:p>
            <a:pPr lvl="0"/>
            <a:r>
              <a:rPr kumimoji="1" lang="zh-CN" altLang="en-US" dirty="0"/>
              <a:t>毕业答辩</a:t>
            </a:r>
          </a:p>
        </p:txBody>
      </p:sp>
      <p:sp>
        <p:nvSpPr>
          <p:cNvPr id="17" name="内容占位符 15">
            <a:extLst>
              <a:ext uri="{FF2B5EF4-FFF2-40B4-BE49-F238E27FC236}">
                <a16:creationId xmlns:a16="http://schemas.microsoft.com/office/drawing/2014/main" id="{2242CEB9-DF5D-B945-A3D7-4B01541F0C79}"/>
              </a:ext>
            </a:extLst>
          </p:cNvPr>
          <p:cNvSpPr>
            <a:spLocks noGrp="1"/>
          </p:cNvSpPr>
          <p:nvPr>
            <p:ph sz="quarter" idx="11" hasCustomPrompt="1"/>
          </p:nvPr>
        </p:nvSpPr>
        <p:spPr>
          <a:xfrm>
            <a:off x="1013922" y="3594320"/>
            <a:ext cx="10483750" cy="312831"/>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kumimoji="1" lang="en" altLang="zh-CN" sz="1800" b="0" kern="1200" dirty="0">
                <a:solidFill>
                  <a:srgbClr val="3F70C4"/>
                </a:solidFill>
                <a:effectLst/>
                <a:latin typeface="微软雅黑" panose="020B0503020204020204" pitchFamily="34" charset="-122"/>
                <a:ea typeface="微软雅黑" panose="020B0503020204020204" pitchFamily="34" charset="-122"/>
                <a:cs typeface="Arial" panose="020B0604020202020204" pitchFamily="34" charset="0"/>
              </a:defRPr>
            </a:lvl1pPr>
          </a:lstStyle>
          <a:p>
            <a:pPr lvl="0"/>
            <a:r>
              <a:rPr kumimoji="1" lang="zh-CN" altLang="en-US" dirty="0"/>
              <a:t>指导老师：</a:t>
            </a:r>
            <a:r>
              <a:rPr kumimoji="1" lang="en-US" altLang="zh-CN" dirty="0"/>
              <a:t>xx 	 </a:t>
            </a:r>
            <a:r>
              <a:rPr kumimoji="1" lang="zh-CN" altLang="en-US" dirty="0"/>
              <a:t>汇报人</a:t>
            </a:r>
            <a:r>
              <a:rPr kumimoji="1" lang="en-US" altLang="zh-CN" dirty="0"/>
              <a:t>xx</a:t>
            </a:r>
          </a:p>
          <a:p>
            <a:pPr lvl="0"/>
            <a:endParaRPr kumimoji="1" lang="en-US" altLang="zh-CN" dirty="0"/>
          </a:p>
          <a:p>
            <a:pPr lvl="0"/>
            <a:r>
              <a:rPr kumimoji="1" lang="zh-CN" altLang="en-US" dirty="0"/>
              <a:t>同济大学交通运输工程学院</a:t>
            </a:r>
            <a:endParaRPr kumimoji="1" lang="en-US" altLang="zh-CN" dirty="0"/>
          </a:p>
          <a:p>
            <a:pPr lvl="0"/>
            <a:endParaRPr kumimoji="1" lang="en-US" altLang="zh-CN" dirty="0"/>
          </a:p>
          <a:p>
            <a:pPr lvl="0"/>
            <a:r>
              <a:rPr kumimoji="1" lang="en-US" altLang="zh-CN" dirty="0"/>
              <a:t>2024 </a:t>
            </a:r>
            <a:r>
              <a:rPr kumimoji="1" lang="zh-CN" altLang="en-US" dirty="0"/>
              <a:t>年 </a:t>
            </a:r>
            <a:r>
              <a:rPr kumimoji="1" lang="en-US" altLang="zh-CN" dirty="0"/>
              <a:t>6 </a:t>
            </a:r>
            <a:r>
              <a:rPr kumimoji="1" lang="zh-CN" altLang="en-US" dirty="0"/>
              <a:t>月 </a:t>
            </a:r>
            <a:r>
              <a:rPr kumimoji="1" lang="en-US" altLang="zh-CN" dirty="0"/>
              <a:t>11</a:t>
            </a:r>
            <a:r>
              <a:rPr kumimoji="1" lang="zh-CN" altLang="en-US" dirty="0"/>
              <a:t>日 </a:t>
            </a:r>
            <a:endParaRPr kumimoji="1" lang="en-US" altLang="zh-CN" dirty="0"/>
          </a:p>
          <a:p>
            <a:pPr lvl="0"/>
            <a:endParaRPr kumimoji="1" lang="en" altLang="zh-CN" dirty="0"/>
          </a:p>
        </p:txBody>
      </p:sp>
      <p:pic>
        <p:nvPicPr>
          <p:cNvPr id="10" name="Picture 56">
            <a:extLst>
              <a:ext uri="{FF2B5EF4-FFF2-40B4-BE49-F238E27FC236}">
                <a16:creationId xmlns:a16="http://schemas.microsoft.com/office/drawing/2014/main" id="{83DB3882-4E95-E347-B6C3-D87DC220B47D}"/>
              </a:ext>
            </a:extLst>
          </p:cNvPr>
          <p:cNvPicPr>
            <a:picLocks noChangeAspect="1"/>
          </p:cNvPicPr>
          <p:nvPr userDrawn="1"/>
        </p:nvPicPr>
        <p:blipFill rotWithShape="1">
          <a:blip r:embed="rId3">
            <a:duotone>
              <a:schemeClr val="accent1">
                <a:shade val="45000"/>
                <a:satMod val="135000"/>
              </a:schemeClr>
              <a:prstClr val="white"/>
            </a:duotone>
          </a:blip>
          <a:srcRect b="27571"/>
          <a:stretch/>
        </p:blipFill>
        <p:spPr>
          <a:xfrm>
            <a:off x="-171450" y="273992"/>
            <a:ext cx="4615467" cy="1392396"/>
          </a:xfrm>
          <a:prstGeom prst="rect">
            <a:avLst/>
          </a:prstGeom>
        </p:spPr>
      </p:pic>
      <p:sp>
        <p:nvSpPr>
          <p:cNvPr id="15" name="矩形 14">
            <a:extLst>
              <a:ext uri="{FF2B5EF4-FFF2-40B4-BE49-F238E27FC236}">
                <a16:creationId xmlns:a16="http://schemas.microsoft.com/office/drawing/2014/main" id="{4C9B9DDB-DF8F-430D-BBC3-0BFB6E2227B1}"/>
              </a:ext>
            </a:extLst>
          </p:cNvPr>
          <p:cNvSpPr/>
          <p:nvPr userDrawn="1"/>
        </p:nvSpPr>
        <p:spPr>
          <a:xfrm>
            <a:off x="0" y="0"/>
            <a:ext cx="12192000" cy="312831"/>
          </a:xfrm>
          <a:prstGeom prst="rect">
            <a:avLst/>
          </a:prstGeom>
          <a:gradFill flip="none" rotWithShape="1">
            <a:gsLst>
              <a:gs pos="0">
                <a:schemeClr val="accent1"/>
              </a:gs>
              <a:gs pos="100000">
                <a:schemeClr val="accent1">
                  <a:lumMod val="75000"/>
                </a:scheme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D6D04AC0-91E2-4ADF-B2DF-F7DBB60FC77A}"/>
              </a:ext>
            </a:extLst>
          </p:cNvPr>
          <p:cNvSpPr/>
          <p:nvPr userDrawn="1"/>
        </p:nvSpPr>
        <p:spPr>
          <a:xfrm>
            <a:off x="0" y="6435969"/>
            <a:ext cx="12191999" cy="422029"/>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170C0C04-E408-48A9-82A4-3716296300DE}" type="slidenum">
              <a:rPr lang="zh-CN" altLang="en-US" sz="14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r"/>
              <a:t>‹#›</a:t>
            </a:fld>
            <a:endParaRPr lang="zh-CN" altLang="en-US" dirty="0"/>
          </a:p>
        </p:txBody>
      </p:sp>
      <p:sp>
        <p:nvSpPr>
          <p:cNvPr id="18" name="矩形 17">
            <a:extLst>
              <a:ext uri="{FF2B5EF4-FFF2-40B4-BE49-F238E27FC236}">
                <a16:creationId xmlns:a16="http://schemas.microsoft.com/office/drawing/2014/main" id="{AAF53B81-66E7-41E3-B49B-EAD4029CB700}"/>
              </a:ext>
            </a:extLst>
          </p:cNvPr>
          <p:cNvSpPr/>
          <p:nvPr userDrawn="1"/>
        </p:nvSpPr>
        <p:spPr>
          <a:xfrm>
            <a:off x="108810" y="6509334"/>
            <a:ext cx="5480582" cy="286232"/>
          </a:xfrm>
          <a:prstGeom prst="rect">
            <a:avLst/>
          </a:prstGeom>
        </p:spPr>
        <p:txBody>
          <a:bodyPr wrap="square">
            <a:spAutoFit/>
          </a:bodyPr>
          <a:lstStyle/>
          <a:p>
            <a:pPr marL="0" marR="0" indent="0" algn="l" rtl="0" eaLnBrk="1" fontAlgn="auto" latinLnBrk="0" hangingPunct="1">
              <a:lnSpc>
                <a:spcPct val="90000"/>
              </a:lnSpc>
              <a:spcBef>
                <a:spcPts val="750"/>
              </a:spcBef>
              <a:spcAft>
                <a:spcPts val="0"/>
              </a:spcAft>
            </a:pPr>
            <a:r>
              <a:rPr lang="zh-CN" altLang="en-US" sz="1400" b="0" i="0" kern="1200" spc="130" baseline="0" dirty="0">
                <a:solidFill>
                  <a:srgbClr val="FFFFFF"/>
                </a:solidFill>
                <a:effectLst/>
                <a:latin typeface="Microsoft YaHei Light" panose="020B0503020204020204" pitchFamily="34" charset="-122"/>
                <a:ea typeface="Microsoft YaHei Light" panose="020B0503020204020204" pitchFamily="34" charset="-122"/>
                <a:cs typeface="+mn-cs"/>
              </a:rPr>
              <a:t>基于地铁网络脆弱性分析的应急公交备车点选址研究</a:t>
            </a:r>
            <a:endParaRPr lang="zh-CN" altLang="zh-CN" sz="1400" dirty="0">
              <a:effectLst/>
            </a:endParaRPr>
          </a:p>
        </p:txBody>
      </p:sp>
      <p:sp>
        <p:nvSpPr>
          <p:cNvPr id="20" name="矩形 19">
            <a:extLst>
              <a:ext uri="{FF2B5EF4-FFF2-40B4-BE49-F238E27FC236}">
                <a16:creationId xmlns:a16="http://schemas.microsoft.com/office/drawing/2014/main" id="{D08FEF21-4C52-4B06-835C-9E88F50B9A79}"/>
              </a:ext>
            </a:extLst>
          </p:cNvPr>
          <p:cNvSpPr/>
          <p:nvPr userDrawn="1"/>
        </p:nvSpPr>
        <p:spPr>
          <a:xfrm>
            <a:off x="9434945" y="6519075"/>
            <a:ext cx="2208455" cy="286232"/>
          </a:xfrm>
          <a:prstGeom prst="rect">
            <a:avLst/>
          </a:prstGeom>
        </p:spPr>
        <p:txBody>
          <a:bodyPr wrap="square">
            <a:spAutoFit/>
          </a:body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zh-CN" altLang="en-US"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rPr>
              <a:t>交通运输工程学院 宋禧</a:t>
            </a:r>
            <a:endParaRPr lang="en-US" altLang="zh-CN"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endParaRPr>
          </a:p>
        </p:txBody>
      </p:sp>
    </p:spTree>
    <p:extLst>
      <p:ext uri="{BB962C8B-B14F-4D97-AF65-F5344CB8AC3E}">
        <p14:creationId xmlns:p14="http://schemas.microsoft.com/office/powerpoint/2010/main" val="2185851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5477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关于模板">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6010F99-158F-8045-B012-19A81619EAC8}"/>
              </a:ext>
            </a:extLst>
          </p:cNvPr>
          <p:cNvPicPr>
            <a:picLocks noChangeAspect="1"/>
          </p:cNvPicPr>
          <p:nvPr userDrawn="1"/>
        </p:nvPicPr>
        <p:blipFill>
          <a:blip r:embed="rId2"/>
          <a:stretch>
            <a:fillRect/>
          </a:stretch>
        </p:blipFill>
        <p:spPr>
          <a:xfrm>
            <a:off x="62686" y="21712"/>
            <a:ext cx="864499" cy="789325"/>
          </a:xfrm>
          <a:prstGeom prst="rect">
            <a:avLst/>
          </a:prstGeom>
        </p:spPr>
      </p:pic>
      <p:sp>
        <p:nvSpPr>
          <p:cNvPr id="7" name="内容占位符 6">
            <a:extLst>
              <a:ext uri="{FF2B5EF4-FFF2-40B4-BE49-F238E27FC236}">
                <a16:creationId xmlns:a16="http://schemas.microsoft.com/office/drawing/2014/main" id="{12B3676F-A4E5-4243-BC21-29B189A7FD14}"/>
              </a:ext>
            </a:extLst>
          </p:cNvPr>
          <p:cNvSpPr>
            <a:spLocks noGrp="1"/>
          </p:cNvSpPr>
          <p:nvPr>
            <p:ph sz="quarter" idx="10" hasCustomPrompt="1"/>
          </p:nvPr>
        </p:nvSpPr>
        <p:spPr>
          <a:xfrm>
            <a:off x="927185" y="214048"/>
            <a:ext cx="1807873" cy="404652"/>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kumimoji="1" lang="zh-CN" altLang="en-US" sz="2000" b="1" kern="1200" spc="110" noProof="0" dirty="0" smtClean="0">
                <a:solidFill>
                  <a:srgbClr val="005BAC"/>
                </a:solidFill>
                <a:latin typeface="Microsoft YaHei" panose="020B0503020204020204" pitchFamily="34" charset="-122"/>
                <a:ea typeface="Microsoft YaHei" panose="020B0503020204020204" pitchFamily="34" charset="-122"/>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000" b="1" i="0" u="none" strike="noStrike" kern="1200" cap="none" spc="110" normalizeH="0" baseline="0" noProof="0" dirty="0">
                <a:ln>
                  <a:noFill/>
                </a:ln>
                <a:solidFill>
                  <a:srgbClr val="005BAC"/>
                </a:solidFill>
                <a:effectLst/>
                <a:uLnTx/>
                <a:uFillTx/>
                <a:latin typeface="Microsoft YaHei" panose="020B0503020204020204" pitchFamily="34" charset="-122"/>
                <a:ea typeface="Microsoft YaHei" panose="020B0503020204020204" pitchFamily="34" charset="-122"/>
                <a:cs typeface="+mn-cs"/>
              </a:rPr>
              <a:t>资源和示例</a:t>
            </a:r>
          </a:p>
        </p:txBody>
      </p:sp>
    </p:spTree>
    <p:extLst>
      <p:ext uri="{BB962C8B-B14F-4D97-AF65-F5344CB8AC3E}">
        <p14:creationId xmlns:p14="http://schemas.microsoft.com/office/powerpoint/2010/main" val="66873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FB023948-7F91-4F45-A4DC-D9910A83C526}"/>
              </a:ext>
            </a:extLst>
          </p:cNvPr>
          <p:cNvPicPr>
            <a:picLocks noChangeAspect="1"/>
          </p:cNvPicPr>
          <p:nvPr userDrawn="1"/>
        </p:nvPicPr>
        <p:blipFill rotWithShape="1">
          <a:blip r:embed="rId2">
            <a:alphaModFix amt="8000"/>
          </a:blip>
          <a:srcRect t="13773"/>
          <a:stretch/>
        </p:blipFill>
        <p:spPr>
          <a:xfrm>
            <a:off x="-2" y="-18209"/>
            <a:ext cx="12192001" cy="6823516"/>
          </a:xfrm>
          <a:prstGeom prst="rect">
            <a:avLst/>
          </a:prstGeom>
        </p:spPr>
      </p:pic>
      <p:sp>
        <p:nvSpPr>
          <p:cNvPr id="8" name="任意多边形: 形状 59">
            <a:extLst>
              <a:ext uri="{FF2B5EF4-FFF2-40B4-BE49-F238E27FC236}">
                <a16:creationId xmlns:a16="http://schemas.microsoft.com/office/drawing/2014/main" id="{AE33064E-D38A-8E43-9D2A-A432743C8B22}"/>
              </a:ext>
            </a:extLst>
          </p:cNvPr>
          <p:cNvSpPr/>
          <p:nvPr userDrawn="1"/>
        </p:nvSpPr>
        <p:spPr>
          <a:xfrm flipH="1">
            <a:off x="-1" y="0"/>
            <a:ext cx="12192000" cy="94453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 name="connsiteX0" fmla="*/ 12192000 w 12192000"/>
              <a:gd name="connsiteY0" fmla="*/ 0 h 739166"/>
              <a:gd name="connsiteX1" fmla="*/ 2755900 w 12192000"/>
              <a:gd name="connsiteY1" fmla="*/ 0 h 739166"/>
              <a:gd name="connsiteX2" fmla="*/ 4 w 12192000"/>
              <a:gd name="connsiteY2" fmla="*/ 0 h 739166"/>
              <a:gd name="connsiteX3" fmla="*/ 0 w 12192000"/>
              <a:gd name="connsiteY3" fmla="*/ 0 h 739166"/>
              <a:gd name="connsiteX4" fmla="*/ 0 w 12192000"/>
              <a:gd name="connsiteY4" fmla="*/ 723900 h 739166"/>
              <a:gd name="connsiteX5" fmla="*/ 1987354 w 12192000"/>
              <a:gd name="connsiteY5" fmla="*/ 723900 h 739166"/>
              <a:gd name="connsiteX6" fmla="*/ 4803554 w 12192000"/>
              <a:gd name="connsiteY6" fmla="*/ 739004 h 739166"/>
              <a:gd name="connsiteX7" fmla="*/ 2753650 w 12192000"/>
              <a:gd name="connsiteY7" fmla="*/ 288000 h 739166"/>
              <a:gd name="connsiteX8" fmla="*/ 12192000 w 12192000"/>
              <a:gd name="connsiteY8" fmla="*/ 288000 h 739166"/>
              <a:gd name="connsiteX9" fmla="*/ 12192000 w 12192000"/>
              <a:gd name="connsiteY9" fmla="*/ 0 h 739166"/>
              <a:gd name="connsiteX0" fmla="*/ 12192000 w 12192000"/>
              <a:gd name="connsiteY0" fmla="*/ 0 h 739166"/>
              <a:gd name="connsiteX1" fmla="*/ 2755900 w 12192000"/>
              <a:gd name="connsiteY1" fmla="*/ 0 h 739166"/>
              <a:gd name="connsiteX2" fmla="*/ 4 w 12192000"/>
              <a:gd name="connsiteY2" fmla="*/ 0 h 739166"/>
              <a:gd name="connsiteX3" fmla="*/ 0 w 12192000"/>
              <a:gd name="connsiteY3" fmla="*/ 0 h 739166"/>
              <a:gd name="connsiteX4" fmla="*/ 0 w 12192000"/>
              <a:gd name="connsiteY4" fmla="*/ 723900 h 739166"/>
              <a:gd name="connsiteX5" fmla="*/ 1987354 w 12192000"/>
              <a:gd name="connsiteY5" fmla="*/ 723900 h 739166"/>
              <a:gd name="connsiteX6" fmla="*/ 4803554 w 12192000"/>
              <a:gd name="connsiteY6" fmla="*/ 739004 h 739166"/>
              <a:gd name="connsiteX7" fmla="*/ 5965756 w 12192000"/>
              <a:gd name="connsiteY7" fmla="*/ 302302 h 739166"/>
              <a:gd name="connsiteX8" fmla="*/ 12192000 w 12192000"/>
              <a:gd name="connsiteY8" fmla="*/ 288000 h 739166"/>
              <a:gd name="connsiteX9" fmla="*/ 12192000 w 12192000"/>
              <a:gd name="connsiteY9" fmla="*/ 0 h 739166"/>
              <a:gd name="connsiteX0" fmla="*/ 12192000 w 12192000"/>
              <a:gd name="connsiteY0" fmla="*/ 0 h 739166"/>
              <a:gd name="connsiteX1" fmla="*/ 2755900 w 12192000"/>
              <a:gd name="connsiteY1" fmla="*/ 0 h 739166"/>
              <a:gd name="connsiteX2" fmla="*/ 4 w 12192000"/>
              <a:gd name="connsiteY2" fmla="*/ 0 h 739166"/>
              <a:gd name="connsiteX3" fmla="*/ 0 w 12192000"/>
              <a:gd name="connsiteY3" fmla="*/ 0 h 739166"/>
              <a:gd name="connsiteX4" fmla="*/ 0 w 12192000"/>
              <a:gd name="connsiteY4" fmla="*/ 723900 h 739166"/>
              <a:gd name="connsiteX5" fmla="*/ 1987354 w 12192000"/>
              <a:gd name="connsiteY5" fmla="*/ 723900 h 739166"/>
              <a:gd name="connsiteX6" fmla="*/ 4803554 w 12192000"/>
              <a:gd name="connsiteY6" fmla="*/ 739004 h 739166"/>
              <a:gd name="connsiteX7" fmla="*/ 5965756 w 12192000"/>
              <a:gd name="connsiteY7" fmla="*/ 302302 h 739166"/>
              <a:gd name="connsiteX8" fmla="*/ 12192000 w 12192000"/>
              <a:gd name="connsiteY8" fmla="*/ 288000 h 739166"/>
              <a:gd name="connsiteX9" fmla="*/ 12192000 w 12192000"/>
              <a:gd name="connsiteY9" fmla="*/ 0 h 739166"/>
              <a:gd name="connsiteX0" fmla="*/ 12192000 w 12192000"/>
              <a:gd name="connsiteY0" fmla="*/ 0 h 739166"/>
              <a:gd name="connsiteX1" fmla="*/ 2755900 w 12192000"/>
              <a:gd name="connsiteY1" fmla="*/ 0 h 739166"/>
              <a:gd name="connsiteX2" fmla="*/ 4 w 12192000"/>
              <a:gd name="connsiteY2" fmla="*/ 0 h 739166"/>
              <a:gd name="connsiteX3" fmla="*/ 0 w 12192000"/>
              <a:gd name="connsiteY3" fmla="*/ 0 h 739166"/>
              <a:gd name="connsiteX4" fmla="*/ 0 w 12192000"/>
              <a:gd name="connsiteY4" fmla="*/ 723900 h 739166"/>
              <a:gd name="connsiteX5" fmla="*/ 1987354 w 12192000"/>
              <a:gd name="connsiteY5" fmla="*/ 723900 h 739166"/>
              <a:gd name="connsiteX6" fmla="*/ 4803554 w 12192000"/>
              <a:gd name="connsiteY6" fmla="*/ 739004 h 739166"/>
              <a:gd name="connsiteX7" fmla="*/ 5965756 w 12192000"/>
              <a:gd name="connsiteY7" fmla="*/ 302302 h 739166"/>
              <a:gd name="connsiteX8" fmla="*/ 12192000 w 12192000"/>
              <a:gd name="connsiteY8" fmla="*/ 288000 h 739166"/>
              <a:gd name="connsiteX9" fmla="*/ 12192000 w 12192000"/>
              <a:gd name="connsiteY9" fmla="*/ 0 h 739166"/>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4803555 w 12192000"/>
              <a:gd name="connsiteY6" fmla="*/ 696099 h 723900"/>
              <a:gd name="connsiteX7" fmla="*/ 5965756 w 12192000"/>
              <a:gd name="connsiteY7" fmla="*/ 302302 h 723900"/>
              <a:gd name="connsiteX8" fmla="*/ 12192000 w 12192000"/>
              <a:gd name="connsiteY8" fmla="*/ 288000 h 723900"/>
              <a:gd name="connsiteX9" fmla="*/ 12192000 w 12192000"/>
              <a:gd name="connsiteY9" fmla="*/ 0 h 723900"/>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4803556 w 12192000"/>
              <a:gd name="connsiteY6" fmla="*/ 717553 h 723900"/>
              <a:gd name="connsiteX7" fmla="*/ 5965756 w 12192000"/>
              <a:gd name="connsiteY7" fmla="*/ 302302 h 723900"/>
              <a:gd name="connsiteX8" fmla="*/ 12192000 w 12192000"/>
              <a:gd name="connsiteY8" fmla="*/ 288000 h 723900"/>
              <a:gd name="connsiteX9" fmla="*/ 12192000 w 12192000"/>
              <a:gd name="connsiteY9" fmla="*/ 0 h 723900"/>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4124092 w 12192000"/>
              <a:gd name="connsiteY6" fmla="*/ 717553 h 723900"/>
              <a:gd name="connsiteX7" fmla="*/ 5965756 w 12192000"/>
              <a:gd name="connsiteY7" fmla="*/ 302302 h 723900"/>
              <a:gd name="connsiteX8" fmla="*/ 12192000 w 12192000"/>
              <a:gd name="connsiteY8" fmla="*/ 288000 h 723900"/>
              <a:gd name="connsiteX9" fmla="*/ 12192000 w 12192000"/>
              <a:gd name="connsiteY9" fmla="*/ 0 h 723900"/>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4124092 w 12192000"/>
              <a:gd name="connsiteY6" fmla="*/ 717553 h 723900"/>
              <a:gd name="connsiteX7" fmla="*/ 5445884 w 12192000"/>
              <a:gd name="connsiteY7" fmla="*/ 365312 h 723900"/>
              <a:gd name="connsiteX8" fmla="*/ 12192000 w 12192000"/>
              <a:gd name="connsiteY8" fmla="*/ 288000 h 723900"/>
              <a:gd name="connsiteX9" fmla="*/ 12192000 w 12192000"/>
              <a:gd name="connsiteY9" fmla="*/ 0 h 723900"/>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4124092 w 12192000"/>
              <a:gd name="connsiteY6" fmla="*/ 717553 h 723900"/>
              <a:gd name="connsiteX7" fmla="*/ 5445884 w 12192000"/>
              <a:gd name="connsiteY7" fmla="*/ 372767 h 723900"/>
              <a:gd name="connsiteX8" fmla="*/ 12192000 w 12192000"/>
              <a:gd name="connsiteY8" fmla="*/ 288000 h 723900"/>
              <a:gd name="connsiteX9" fmla="*/ 12192000 w 12192000"/>
              <a:gd name="connsiteY9" fmla="*/ 0 h 723900"/>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4124092 w 12192000"/>
              <a:gd name="connsiteY6" fmla="*/ 717553 h 723900"/>
              <a:gd name="connsiteX7" fmla="*/ 5465297 w 12192000"/>
              <a:gd name="connsiteY7" fmla="*/ 372767 h 723900"/>
              <a:gd name="connsiteX8" fmla="*/ 12192000 w 12192000"/>
              <a:gd name="connsiteY8" fmla="*/ 288000 h 723900"/>
              <a:gd name="connsiteX9" fmla="*/ 12192000 w 12192000"/>
              <a:gd name="connsiteY9" fmla="*/ 0 h 723900"/>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4124092 w 12192000"/>
              <a:gd name="connsiteY6" fmla="*/ 717553 h 723900"/>
              <a:gd name="connsiteX7" fmla="*/ 5455590 w 12192000"/>
              <a:gd name="connsiteY7" fmla="*/ 350401 h 723900"/>
              <a:gd name="connsiteX8" fmla="*/ 12192000 w 12192000"/>
              <a:gd name="connsiteY8" fmla="*/ 288000 h 723900"/>
              <a:gd name="connsiteX9" fmla="*/ 12192000 w 12192000"/>
              <a:gd name="connsiteY9"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723900">
                <a:moveTo>
                  <a:pt x="12192000" y="0"/>
                </a:moveTo>
                <a:lnTo>
                  <a:pt x="2755900" y="0"/>
                </a:lnTo>
                <a:lnTo>
                  <a:pt x="4" y="0"/>
                </a:lnTo>
                <a:lnTo>
                  <a:pt x="0" y="0"/>
                </a:lnTo>
                <a:lnTo>
                  <a:pt x="0" y="723900"/>
                </a:lnTo>
                <a:lnTo>
                  <a:pt x="1987354" y="723900"/>
                </a:lnTo>
                <a:cubicBezTo>
                  <a:pt x="2004353" y="721783"/>
                  <a:pt x="4107093" y="719670"/>
                  <a:pt x="4124092" y="717553"/>
                </a:cubicBezTo>
                <a:cubicBezTo>
                  <a:pt x="4583033" y="642786"/>
                  <a:pt x="4110939" y="421993"/>
                  <a:pt x="5455590" y="350401"/>
                </a:cubicBezTo>
                <a:cubicBezTo>
                  <a:pt x="6800241" y="278809"/>
                  <a:pt x="9045883" y="288000"/>
                  <a:pt x="12192000" y="288000"/>
                </a:cubicBezTo>
                <a:lnTo>
                  <a:pt x="12192000" y="0"/>
                </a:ln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pic>
        <p:nvPicPr>
          <p:cNvPr id="12" name="图片 11" descr="交通运输ppt 零件-06.png">
            <a:extLst>
              <a:ext uri="{FF2B5EF4-FFF2-40B4-BE49-F238E27FC236}">
                <a16:creationId xmlns:a16="http://schemas.microsoft.com/office/drawing/2014/main" id="{E2455E24-1C09-4516-A6E0-1083979F7FBD}"/>
              </a:ext>
            </a:extLst>
          </p:cNvPr>
          <p:cNvPicPr>
            <a:picLocks noChangeAspect="1"/>
          </p:cNvPicPr>
          <p:nvPr userDrawn="1"/>
        </p:nvPicPr>
        <p:blipFill>
          <a:blip r:embed="rId3" cstate="print">
            <a:lum bright="40000" contrast="-40000"/>
            <a:duotone>
              <a:schemeClr val="bg2">
                <a:shade val="45000"/>
                <a:satMod val="135000"/>
              </a:schemeClr>
              <a:prstClr val="white"/>
            </a:duotone>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7655668" y="-319859"/>
            <a:ext cx="4874651" cy="1491643"/>
          </a:xfrm>
          <a:prstGeom prst="rect">
            <a:avLst/>
          </a:prstGeom>
        </p:spPr>
      </p:pic>
      <p:sp>
        <p:nvSpPr>
          <p:cNvPr id="3" name="竖排文字占位符 2">
            <a:extLst>
              <a:ext uri="{FF2B5EF4-FFF2-40B4-BE49-F238E27FC236}">
                <a16:creationId xmlns:a16="http://schemas.microsoft.com/office/drawing/2014/main" id="{712406A2-E29A-48CC-9B3F-1A9C6F18E8A9}"/>
              </a:ext>
            </a:extLst>
          </p:cNvPr>
          <p:cNvSpPr>
            <a:spLocks noGrp="1"/>
          </p:cNvSpPr>
          <p:nvPr>
            <p:ph type="body" orient="vert" sz="quarter" idx="10" hasCustomPrompt="1"/>
          </p:nvPr>
        </p:nvSpPr>
        <p:spPr>
          <a:xfrm>
            <a:off x="485482" y="1058218"/>
            <a:ext cx="914400" cy="2854940"/>
          </a:xfrm>
          <a:prstGeom prst="rect">
            <a:avLst/>
          </a:prstGeom>
        </p:spPr>
        <p:txBody>
          <a:bodyPr vert="eaVert"/>
          <a:lstStyle>
            <a:lvl1pPr marL="0" indent="0" algn="l" defTabSz="914400" rtl="0" eaLnBrk="1" latinLnBrk="0" hangingPunct="1">
              <a:buNone/>
              <a:defRPr kumimoji="1" lang="zh-CN" altLang="en-US" sz="5400" b="1" i="0" u="none" strike="noStrike" kern="1200" cap="none" spc="140" normalizeH="0" baseline="0" dirty="0">
                <a:ln>
                  <a:noFill/>
                </a:ln>
                <a:solidFill>
                  <a:srgbClr val="4571C4"/>
                </a:solidFill>
                <a:effectLst/>
                <a:uLnTx/>
                <a:uFillTx/>
                <a:latin typeface="Arial" panose="020B0604020202020204" pitchFamily="34" charset="0"/>
                <a:ea typeface="Microsoft YaHei" panose="020B0503020204020204" pitchFamily="34" charset="-122"/>
                <a:cs typeface="+mn-cs"/>
              </a:defRPr>
            </a:lvl1pPr>
          </a:lstStyle>
          <a:p>
            <a:pPr lvl="0"/>
            <a:r>
              <a:rPr lang="zh-CN" altLang="en-US" dirty="0"/>
              <a:t>目 录</a:t>
            </a:r>
          </a:p>
        </p:txBody>
      </p:sp>
      <p:sp>
        <p:nvSpPr>
          <p:cNvPr id="5" name="文本占位符 4">
            <a:extLst>
              <a:ext uri="{FF2B5EF4-FFF2-40B4-BE49-F238E27FC236}">
                <a16:creationId xmlns:a16="http://schemas.microsoft.com/office/drawing/2014/main" id="{431C85FD-A333-4085-A7D9-D9C2C3717A61}"/>
              </a:ext>
            </a:extLst>
          </p:cNvPr>
          <p:cNvSpPr>
            <a:spLocks noGrp="1"/>
          </p:cNvSpPr>
          <p:nvPr>
            <p:ph type="body" sz="quarter" idx="11" hasCustomPrompt="1"/>
          </p:nvPr>
        </p:nvSpPr>
        <p:spPr>
          <a:xfrm>
            <a:off x="2656495" y="1472348"/>
            <a:ext cx="7436498" cy="4847415"/>
          </a:xfrm>
          <a:prstGeom prst="rect">
            <a:avLst/>
          </a:prstGeom>
        </p:spPr>
        <p:txBody>
          <a:bodyPr/>
          <a:lstStyle>
            <a:lvl1pPr marL="0" indent="0">
              <a:buNone/>
              <a:defRPr sz="1800"/>
            </a:lvl1pPr>
          </a:lstStyle>
          <a:p>
            <a:pPr marL="514350" indent="-514350">
              <a:buAutoNum type="arabicPlain"/>
            </a:pPr>
            <a:r>
              <a:rPr kumimoji="1" lang="zh-CN" altLang="en-US" sz="2800" b="1" dirty="0">
                <a:solidFill>
                  <a:srgbClr val="4571C4"/>
                </a:solidFill>
                <a:latin typeface="Microsoft YaHei" panose="020B0503020204020204" pitchFamily="34" charset="-122"/>
                <a:ea typeface="Microsoft YaHei" panose="020B0503020204020204" pitchFamily="34" charset="-122"/>
              </a:rPr>
              <a:t>绪论</a:t>
            </a:r>
            <a:endParaRPr kumimoji="1" lang="en-US" altLang="zh-CN" sz="2800" b="1" dirty="0">
              <a:solidFill>
                <a:srgbClr val="4571C4"/>
              </a:solidFill>
              <a:latin typeface="Microsoft YaHei" panose="020B0503020204020204" pitchFamily="34" charset="-122"/>
              <a:ea typeface="Microsoft YaHei" panose="020B0503020204020204" pitchFamily="34" charset="-122"/>
            </a:endParaRPr>
          </a:p>
          <a:p>
            <a:pPr marL="514350" indent="-514350">
              <a:buAutoNum type="arabicPlain"/>
            </a:pPr>
            <a:endParaRPr kumimoji="1" lang="en-US" altLang="zh-CN" b="1" dirty="0">
              <a:solidFill>
                <a:srgbClr val="4571C4"/>
              </a:solidFill>
              <a:latin typeface="Microsoft YaHei" panose="020B0503020204020204" pitchFamily="34" charset="-122"/>
              <a:ea typeface="Microsoft YaHei" panose="020B0503020204020204" pitchFamily="34" charset="-122"/>
            </a:endParaRPr>
          </a:p>
          <a:p>
            <a:pPr marL="514350" indent="-514350">
              <a:buAutoNum type="arabicPlain"/>
            </a:pPr>
            <a:r>
              <a:rPr kumimoji="1" lang="zh-CN" altLang="en-US" sz="2800" b="1" dirty="0">
                <a:solidFill>
                  <a:srgbClr val="4571C4"/>
                </a:solidFill>
                <a:latin typeface="Microsoft YaHei" panose="020B0503020204020204" pitchFamily="34" charset="-122"/>
                <a:ea typeface="Microsoft YaHei" panose="020B0503020204020204" pitchFamily="34" charset="-122"/>
              </a:rPr>
              <a:t>地铁网络脆弱性分析</a:t>
            </a:r>
            <a:endParaRPr kumimoji="1" lang="en-US" altLang="zh-CN" sz="2800" b="1" dirty="0">
              <a:solidFill>
                <a:srgbClr val="4571C4"/>
              </a:solidFill>
              <a:latin typeface="Microsoft YaHei" panose="020B0503020204020204" pitchFamily="34" charset="-122"/>
              <a:ea typeface="Microsoft YaHei" panose="020B0503020204020204" pitchFamily="34" charset="-122"/>
            </a:endParaRPr>
          </a:p>
          <a:p>
            <a:pPr marL="514350" indent="-514350">
              <a:buAutoNum type="arabicPlain"/>
            </a:pPr>
            <a:endParaRPr kumimoji="1" lang="en-US" altLang="zh-CN" b="1" dirty="0">
              <a:solidFill>
                <a:srgbClr val="4571C4"/>
              </a:solidFill>
              <a:latin typeface="Microsoft YaHei" panose="020B0503020204020204" pitchFamily="34" charset="-122"/>
              <a:ea typeface="Microsoft YaHei" panose="020B0503020204020204" pitchFamily="34" charset="-122"/>
            </a:endParaRPr>
          </a:p>
          <a:p>
            <a:pPr marL="514350" indent="-514350">
              <a:buAutoNum type="arabicPlain"/>
            </a:pPr>
            <a:r>
              <a:rPr kumimoji="1" lang="zh-CN" altLang="en-US" sz="2800" b="1" dirty="0">
                <a:solidFill>
                  <a:srgbClr val="4571C4"/>
                </a:solidFill>
                <a:latin typeface="Microsoft YaHei" panose="020B0503020204020204" pitchFamily="34" charset="-122"/>
                <a:ea typeface="Microsoft YaHei" panose="020B0503020204020204" pitchFamily="34" charset="-122"/>
              </a:rPr>
              <a:t>应急公交备车点选址模型</a:t>
            </a:r>
            <a:endParaRPr kumimoji="1" lang="en-US" altLang="zh-CN" sz="2800" b="1" dirty="0">
              <a:solidFill>
                <a:srgbClr val="4571C4"/>
              </a:solidFill>
              <a:latin typeface="Microsoft YaHei" panose="020B0503020204020204" pitchFamily="34" charset="-122"/>
              <a:ea typeface="Microsoft YaHei" panose="020B0503020204020204" pitchFamily="34" charset="-122"/>
            </a:endParaRPr>
          </a:p>
          <a:p>
            <a:pPr marL="514350" indent="-514350">
              <a:buAutoNum type="arabicPlain"/>
            </a:pPr>
            <a:endParaRPr kumimoji="1" lang="en-US" altLang="zh-CN" b="1" dirty="0">
              <a:solidFill>
                <a:srgbClr val="4571C4"/>
              </a:solidFill>
              <a:latin typeface="Microsoft YaHei" panose="020B0503020204020204" pitchFamily="34" charset="-122"/>
              <a:ea typeface="Microsoft YaHei" panose="020B0503020204020204" pitchFamily="34" charset="-122"/>
            </a:endParaRPr>
          </a:p>
          <a:p>
            <a:pPr marL="514350" indent="-514350">
              <a:buAutoNum type="arabicPlain"/>
            </a:pPr>
            <a:r>
              <a:rPr kumimoji="1" lang="zh-CN" altLang="en-US" sz="2800" b="1" dirty="0">
                <a:solidFill>
                  <a:srgbClr val="4571C4"/>
                </a:solidFill>
                <a:latin typeface="Microsoft YaHei" panose="020B0503020204020204" pitchFamily="34" charset="-122"/>
                <a:ea typeface="Microsoft YaHei" panose="020B0503020204020204" pitchFamily="34" charset="-122"/>
              </a:rPr>
              <a:t>案例分析</a:t>
            </a:r>
            <a:endParaRPr kumimoji="1" lang="en-US" altLang="zh-CN" sz="2800" b="1" dirty="0">
              <a:solidFill>
                <a:srgbClr val="4571C4"/>
              </a:solidFill>
              <a:latin typeface="Microsoft YaHei" panose="020B0503020204020204" pitchFamily="34" charset="-122"/>
              <a:ea typeface="Microsoft YaHei" panose="020B0503020204020204" pitchFamily="34" charset="-122"/>
            </a:endParaRPr>
          </a:p>
          <a:p>
            <a:pPr marL="514350" indent="-514350">
              <a:buAutoNum type="arabicPlain"/>
            </a:pPr>
            <a:endParaRPr kumimoji="1" lang="en-US" altLang="zh-CN" b="1" dirty="0">
              <a:solidFill>
                <a:srgbClr val="4571C4"/>
              </a:solidFill>
              <a:latin typeface="Microsoft YaHei" panose="020B0503020204020204" pitchFamily="34" charset="-122"/>
              <a:ea typeface="Microsoft YaHei" panose="020B0503020204020204" pitchFamily="34" charset="-122"/>
            </a:endParaRPr>
          </a:p>
          <a:p>
            <a:pPr marL="514350" indent="-514350">
              <a:buAutoNum type="arabicPlain"/>
            </a:pPr>
            <a:r>
              <a:rPr kumimoji="1" lang="zh-CN" altLang="en-US" sz="2800" b="1" dirty="0">
                <a:solidFill>
                  <a:srgbClr val="4571C4"/>
                </a:solidFill>
                <a:latin typeface="Microsoft YaHei" panose="020B0503020204020204" pitchFamily="34" charset="-122"/>
                <a:ea typeface="Microsoft YaHei" panose="020B0503020204020204" pitchFamily="34" charset="-122"/>
              </a:rPr>
              <a:t>总结与展望</a:t>
            </a:r>
            <a:endParaRPr kumimoji="1" lang="en-US" altLang="zh-CN" sz="2800" b="1" dirty="0">
              <a:solidFill>
                <a:srgbClr val="4571C4"/>
              </a:solidFill>
              <a:latin typeface="Microsoft YaHei" panose="020B0503020204020204" pitchFamily="34" charset="-122"/>
              <a:ea typeface="Microsoft YaHei" panose="020B0503020204020204" pitchFamily="34" charset="-122"/>
            </a:endParaRPr>
          </a:p>
          <a:p>
            <a:pPr lvl="0"/>
            <a:endParaRPr lang="zh-CN" altLang="en-US" dirty="0"/>
          </a:p>
        </p:txBody>
      </p:sp>
      <p:pic>
        <p:nvPicPr>
          <p:cNvPr id="22" name="图片 21">
            <a:extLst>
              <a:ext uri="{FF2B5EF4-FFF2-40B4-BE49-F238E27FC236}">
                <a16:creationId xmlns:a16="http://schemas.microsoft.com/office/drawing/2014/main" id="{3C04E7BB-D4F8-4C81-887D-19FAEA0B7AD7}"/>
              </a:ext>
            </a:extLst>
          </p:cNvPr>
          <p:cNvPicPr>
            <a:picLocks noChangeAspect="1"/>
          </p:cNvPicPr>
          <p:nvPr userDrawn="1"/>
        </p:nvPicPr>
        <p:blipFill rotWithShape="1">
          <a:blip r:embed="rId5">
            <a:biLevel thresh="25000"/>
            <a:alphaModFix amt="70000"/>
          </a:blip>
          <a:srcRect l="14490" t="16343" r="14599" b="10660"/>
          <a:stretch/>
        </p:blipFill>
        <p:spPr>
          <a:xfrm>
            <a:off x="11604432" y="6383584"/>
            <a:ext cx="512911" cy="527997"/>
          </a:xfrm>
          <a:prstGeom prst="rect">
            <a:avLst/>
          </a:prstGeom>
        </p:spPr>
      </p:pic>
      <p:sp>
        <p:nvSpPr>
          <p:cNvPr id="18" name="矩形 17">
            <a:extLst>
              <a:ext uri="{FF2B5EF4-FFF2-40B4-BE49-F238E27FC236}">
                <a16:creationId xmlns:a16="http://schemas.microsoft.com/office/drawing/2014/main" id="{B32F0950-9C73-47FB-9538-7EC4925F5D9D}"/>
              </a:ext>
            </a:extLst>
          </p:cNvPr>
          <p:cNvSpPr/>
          <p:nvPr userDrawn="1"/>
        </p:nvSpPr>
        <p:spPr>
          <a:xfrm>
            <a:off x="0" y="6435969"/>
            <a:ext cx="12191999" cy="422029"/>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170C0C04-E408-48A9-82A4-3716296300DE}" type="slidenum">
              <a:rPr lang="zh-CN" altLang="en-US" sz="14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r"/>
              <a:t>‹#›</a:t>
            </a:fld>
            <a:endParaRPr lang="zh-CN" altLang="en-US" dirty="0"/>
          </a:p>
        </p:txBody>
      </p:sp>
      <p:sp>
        <p:nvSpPr>
          <p:cNvPr id="19" name="矩形 18">
            <a:extLst>
              <a:ext uri="{FF2B5EF4-FFF2-40B4-BE49-F238E27FC236}">
                <a16:creationId xmlns:a16="http://schemas.microsoft.com/office/drawing/2014/main" id="{818D2B7D-0EDA-4A59-BEB5-1BEFDE73124B}"/>
              </a:ext>
            </a:extLst>
          </p:cNvPr>
          <p:cNvSpPr/>
          <p:nvPr userDrawn="1"/>
        </p:nvSpPr>
        <p:spPr>
          <a:xfrm>
            <a:off x="108810" y="6509334"/>
            <a:ext cx="5480582" cy="286232"/>
          </a:xfrm>
          <a:prstGeom prst="rect">
            <a:avLst/>
          </a:prstGeom>
        </p:spPr>
        <p:txBody>
          <a:bodyPr wrap="square">
            <a:spAutoFit/>
          </a:bodyPr>
          <a:lstStyle/>
          <a:p>
            <a:pPr marL="0" marR="0" indent="0" algn="l" rtl="0" eaLnBrk="1" fontAlgn="auto" latinLnBrk="0" hangingPunct="1">
              <a:lnSpc>
                <a:spcPct val="90000"/>
              </a:lnSpc>
              <a:spcBef>
                <a:spcPts val="750"/>
              </a:spcBef>
              <a:spcAft>
                <a:spcPts val="0"/>
              </a:spcAft>
            </a:pPr>
            <a:r>
              <a:rPr lang="zh-CN" altLang="en-US" sz="1400" b="0" i="0" kern="1200" spc="130" baseline="0" dirty="0">
                <a:solidFill>
                  <a:srgbClr val="FFFFFF"/>
                </a:solidFill>
                <a:effectLst/>
                <a:latin typeface="Microsoft YaHei Light" panose="020B0503020204020204" pitchFamily="34" charset="-122"/>
                <a:ea typeface="Microsoft YaHei Light" panose="020B0503020204020204" pitchFamily="34" charset="-122"/>
                <a:cs typeface="+mn-cs"/>
              </a:rPr>
              <a:t>基于地铁网络脆弱性分析的应急公交备车点选址研究</a:t>
            </a:r>
            <a:endParaRPr lang="zh-CN" altLang="zh-CN" sz="1400" dirty="0">
              <a:effectLst/>
            </a:endParaRPr>
          </a:p>
        </p:txBody>
      </p:sp>
      <p:sp>
        <p:nvSpPr>
          <p:cNvPr id="20" name="矩形 19">
            <a:extLst>
              <a:ext uri="{FF2B5EF4-FFF2-40B4-BE49-F238E27FC236}">
                <a16:creationId xmlns:a16="http://schemas.microsoft.com/office/drawing/2014/main" id="{DBDB1B9A-809E-4F78-8149-F2E418B29492}"/>
              </a:ext>
            </a:extLst>
          </p:cNvPr>
          <p:cNvSpPr/>
          <p:nvPr userDrawn="1"/>
        </p:nvSpPr>
        <p:spPr>
          <a:xfrm>
            <a:off x="9434945" y="6519075"/>
            <a:ext cx="2208455" cy="286232"/>
          </a:xfrm>
          <a:prstGeom prst="rect">
            <a:avLst/>
          </a:prstGeom>
        </p:spPr>
        <p:txBody>
          <a:bodyPr wrap="square">
            <a:spAutoFit/>
          </a:body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zh-CN" altLang="en-US"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rPr>
              <a:t>交通运输工程学院 宋禧</a:t>
            </a:r>
            <a:endParaRPr lang="en-US" altLang="zh-CN"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endParaRPr>
          </a:p>
        </p:txBody>
      </p:sp>
    </p:spTree>
    <p:extLst>
      <p:ext uri="{BB962C8B-B14F-4D97-AF65-F5344CB8AC3E}">
        <p14:creationId xmlns:p14="http://schemas.microsoft.com/office/powerpoint/2010/main" val="4087774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小标题">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16F2E630-559B-694E-96E6-CB7B0E5C5A43}"/>
              </a:ext>
            </a:extLst>
          </p:cNvPr>
          <p:cNvPicPr>
            <a:picLocks noChangeAspect="1"/>
          </p:cNvPicPr>
          <p:nvPr userDrawn="1"/>
        </p:nvPicPr>
        <p:blipFill rotWithShape="1">
          <a:blip r:embed="rId2">
            <a:alphaModFix amt="8000"/>
          </a:blip>
          <a:srcRect t="13773"/>
          <a:stretch/>
        </p:blipFill>
        <p:spPr>
          <a:xfrm>
            <a:off x="-21992" y="-22403"/>
            <a:ext cx="12192001" cy="6823516"/>
          </a:xfrm>
          <a:prstGeom prst="rect">
            <a:avLst/>
          </a:prstGeom>
        </p:spPr>
      </p:pic>
      <p:cxnSp>
        <p:nvCxnSpPr>
          <p:cNvPr id="28" name="直接连接符 60">
            <a:extLst>
              <a:ext uri="{FF2B5EF4-FFF2-40B4-BE49-F238E27FC236}">
                <a16:creationId xmlns:a16="http://schemas.microsoft.com/office/drawing/2014/main" id="{85BDA709-B6C4-5747-978C-4BA4CB5A8E78}"/>
              </a:ext>
            </a:extLst>
          </p:cNvPr>
          <p:cNvCxnSpPr>
            <a:cxnSpLocks/>
          </p:cNvCxnSpPr>
          <p:nvPr userDrawn="1"/>
        </p:nvCxnSpPr>
        <p:spPr>
          <a:xfrm>
            <a:off x="4574951" y="1911193"/>
            <a:ext cx="0" cy="3053779"/>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4" name="内容占位符 15">
            <a:extLst>
              <a:ext uri="{FF2B5EF4-FFF2-40B4-BE49-F238E27FC236}">
                <a16:creationId xmlns:a16="http://schemas.microsoft.com/office/drawing/2014/main" id="{574EB41B-6AAC-0347-B8C0-FE73AFE5CE48}"/>
              </a:ext>
            </a:extLst>
          </p:cNvPr>
          <p:cNvSpPr>
            <a:spLocks noGrp="1"/>
          </p:cNvSpPr>
          <p:nvPr>
            <p:ph sz="quarter" idx="11" hasCustomPrompt="1"/>
          </p:nvPr>
        </p:nvSpPr>
        <p:spPr>
          <a:xfrm>
            <a:off x="5282643" y="2143311"/>
            <a:ext cx="4668814" cy="799185"/>
          </a:xfrm>
          <a:prstGeom prst="rect">
            <a:avLst/>
          </a:prstGeom>
        </p:spPr>
        <p:txBody>
          <a:bodyPr>
            <a:noAutofit/>
          </a:bodyPr>
          <a:lstStyle>
            <a:lvl1pPr marL="0" indent="0" algn="l">
              <a:buNone/>
              <a:defRPr lang="zh-CN" altLang="en-US" sz="5400" b="1" i="0" kern="1200" spc="140" baseline="0" dirty="0" smtClean="0">
                <a:solidFill>
                  <a:srgbClr val="4571C4"/>
                </a:solidFill>
                <a:latin typeface="Arial" panose="020B0604020202020204" pitchFamily="34" charset="0"/>
                <a:ea typeface="Microsoft YaHei" panose="020B0503020204020204" pitchFamily="34" charset="-122"/>
                <a:cs typeface="+mn-cs"/>
              </a:defRPr>
            </a:lvl1pPr>
          </a:lstStyle>
          <a:p>
            <a:pPr lvl="0"/>
            <a:r>
              <a:rPr kumimoji="1" lang="zh-CN" altLang="en-US" dirty="0"/>
              <a:t>小标题小标题</a:t>
            </a:r>
          </a:p>
        </p:txBody>
      </p:sp>
      <p:sp>
        <p:nvSpPr>
          <p:cNvPr id="35" name="内容占位符 15">
            <a:extLst>
              <a:ext uri="{FF2B5EF4-FFF2-40B4-BE49-F238E27FC236}">
                <a16:creationId xmlns:a16="http://schemas.microsoft.com/office/drawing/2014/main" id="{CEB91FC9-3067-C14E-AF10-2E53FA04CB23}"/>
              </a:ext>
            </a:extLst>
          </p:cNvPr>
          <p:cNvSpPr>
            <a:spLocks noGrp="1"/>
          </p:cNvSpPr>
          <p:nvPr>
            <p:ph sz="quarter" idx="12" hasCustomPrompt="1"/>
          </p:nvPr>
        </p:nvSpPr>
        <p:spPr>
          <a:xfrm>
            <a:off x="5282643" y="3428577"/>
            <a:ext cx="4937651" cy="1905776"/>
          </a:xfrm>
          <a:prstGeom prst="rect">
            <a:avLst/>
          </a:prstGeom>
        </p:spPr>
        <p:txBody>
          <a:bodyPr>
            <a:noAutofit/>
          </a:bodyPr>
          <a:lstStyle>
            <a:lvl1pPr marL="404813" indent="-404813" algn="l">
              <a:buFont typeface="Wingdings" pitchFamily="2" charset="2"/>
              <a:buChar char="ü"/>
              <a:tabLst/>
              <a:defRPr lang="zh-CN" altLang="en-US" sz="2800" b="1" i="0" kern="1200" spc="140" baseline="0" dirty="0" smtClean="0">
                <a:solidFill>
                  <a:srgbClr val="4571C4"/>
                </a:solidFill>
                <a:latin typeface="Arial" panose="020B0604020202020204" pitchFamily="34" charset="0"/>
                <a:ea typeface="Microsoft YaHei" panose="020B0503020204020204" pitchFamily="34" charset="-122"/>
                <a:cs typeface="+mn-cs"/>
              </a:defRPr>
            </a:lvl1pPr>
          </a:lstStyle>
          <a:p>
            <a:pPr lvl="0"/>
            <a:r>
              <a:rPr kumimoji="1" lang="zh-CN" altLang="en-US" dirty="0"/>
              <a:t>第一个小小标题</a:t>
            </a:r>
            <a:endParaRPr kumimoji="1" lang="en-US" altLang="zh-CN" dirty="0"/>
          </a:p>
          <a:p>
            <a:pPr lvl="0"/>
            <a:r>
              <a:rPr kumimoji="1" lang="zh-CN" altLang="en-US" dirty="0"/>
              <a:t>第二个小小标题</a:t>
            </a:r>
            <a:endParaRPr kumimoji="1" lang="en-US" altLang="zh-CN" dirty="0"/>
          </a:p>
          <a:p>
            <a:pPr lvl="0"/>
            <a:r>
              <a:rPr kumimoji="1" lang="zh-CN" altLang="en-US" dirty="0"/>
              <a:t>第三个小小标题</a:t>
            </a:r>
          </a:p>
        </p:txBody>
      </p:sp>
      <p:sp>
        <p:nvSpPr>
          <p:cNvPr id="12" name="矩形 11">
            <a:extLst>
              <a:ext uri="{FF2B5EF4-FFF2-40B4-BE49-F238E27FC236}">
                <a16:creationId xmlns:a16="http://schemas.microsoft.com/office/drawing/2014/main" id="{89CBA55F-0374-6A49-A8E1-2E53C644ABB3}"/>
              </a:ext>
            </a:extLst>
          </p:cNvPr>
          <p:cNvSpPr/>
          <p:nvPr userDrawn="1"/>
        </p:nvSpPr>
        <p:spPr>
          <a:xfrm>
            <a:off x="5282643" y="3123889"/>
            <a:ext cx="2517290" cy="115346"/>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59">
            <a:extLst>
              <a:ext uri="{FF2B5EF4-FFF2-40B4-BE49-F238E27FC236}">
                <a16:creationId xmlns:a16="http://schemas.microsoft.com/office/drawing/2014/main" id="{77C5A8B0-9A6F-45EE-8F79-EA64AC87B445}"/>
              </a:ext>
            </a:extLst>
          </p:cNvPr>
          <p:cNvSpPr/>
          <p:nvPr userDrawn="1"/>
        </p:nvSpPr>
        <p:spPr>
          <a:xfrm flipH="1">
            <a:off x="-1" y="0"/>
            <a:ext cx="12192000" cy="94453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 name="connsiteX0" fmla="*/ 12192000 w 12192000"/>
              <a:gd name="connsiteY0" fmla="*/ 0 h 739166"/>
              <a:gd name="connsiteX1" fmla="*/ 2755900 w 12192000"/>
              <a:gd name="connsiteY1" fmla="*/ 0 h 739166"/>
              <a:gd name="connsiteX2" fmla="*/ 4 w 12192000"/>
              <a:gd name="connsiteY2" fmla="*/ 0 h 739166"/>
              <a:gd name="connsiteX3" fmla="*/ 0 w 12192000"/>
              <a:gd name="connsiteY3" fmla="*/ 0 h 739166"/>
              <a:gd name="connsiteX4" fmla="*/ 0 w 12192000"/>
              <a:gd name="connsiteY4" fmla="*/ 723900 h 739166"/>
              <a:gd name="connsiteX5" fmla="*/ 1987354 w 12192000"/>
              <a:gd name="connsiteY5" fmla="*/ 723900 h 739166"/>
              <a:gd name="connsiteX6" fmla="*/ 4803554 w 12192000"/>
              <a:gd name="connsiteY6" fmla="*/ 739004 h 739166"/>
              <a:gd name="connsiteX7" fmla="*/ 2753650 w 12192000"/>
              <a:gd name="connsiteY7" fmla="*/ 288000 h 739166"/>
              <a:gd name="connsiteX8" fmla="*/ 12192000 w 12192000"/>
              <a:gd name="connsiteY8" fmla="*/ 288000 h 739166"/>
              <a:gd name="connsiteX9" fmla="*/ 12192000 w 12192000"/>
              <a:gd name="connsiteY9" fmla="*/ 0 h 739166"/>
              <a:gd name="connsiteX0" fmla="*/ 12192000 w 12192000"/>
              <a:gd name="connsiteY0" fmla="*/ 0 h 739166"/>
              <a:gd name="connsiteX1" fmla="*/ 2755900 w 12192000"/>
              <a:gd name="connsiteY1" fmla="*/ 0 h 739166"/>
              <a:gd name="connsiteX2" fmla="*/ 4 w 12192000"/>
              <a:gd name="connsiteY2" fmla="*/ 0 h 739166"/>
              <a:gd name="connsiteX3" fmla="*/ 0 w 12192000"/>
              <a:gd name="connsiteY3" fmla="*/ 0 h 739166"/>
              <a:gd name="connsiteX4" fmla="*/ 0 w 12192000"/>
              <a:gd name="connsiteY4" fmla="*/ 723900 h 739166"/>
              <a:gd name="connsiteX5" fmla="*/ 1987354 w 12192000"/>
              <a:gd name="connsiteY5" fmla="*/ 723900 h 739166"/>
              <a:gd name="connsiteX6" fmla="*/ 4803554 w 12192000"/>
              <a:gd name="connsiteY6" fmla="*/ 739004 h 739166"/>
              <a:gd name="connsiteX7" fmla="*/ 5965756 w 12192000"/>
              <a:gd name="connsiteY7" fmla="*/ 302302 h 739166"/>
              <a:gd name="connsiteX8" fmla="*/ 12192000 w 12192000"/>
              <a:gd name="connsiteY8" fmla="*/ 288000 h 739166"/>
              <a:gd name="connsiteX9" fmla="*/ 12192000 w 12192000"/>
              <a:gd name="connsiteY9" fmla="*/ 0 h 739166"/>
              <a:gd name="connsiteX0" fmla="*/ 12192000 w 12192000"/>
              <a:gd name="connsiteY0" fmla="*/ 0 h 739166"/>
              <a:gd name="connsiteX1" fmla="*/ 2755900 w 12192000"/>
              <a:gd name="connsiteY1" fmla="*/ 0 h 739166"/>
              <a:gd name="connsiteX2" fmla="*/ 4 w 12192000"/>
              <a:gd name="connsiteY2" fmla="*/ 0 h 739166"/>
              <a:gd name="connsiteX3" fmla="*/ 0 w 12192000"/>
              <a:gd name="connsiteY3" fmla="*/ 0 h 739166"/>
              <a:gd name="connsiteX4" fmla="*/ 0 w 12192000"/>
              <a:gd name="connsiteY4" fmla="*/ 723900 h 739166"/>
              <a:gd name="connsiteX5" fmla="*/ 1987354 w 12192000"/>
              <a:gd name="connsiteY5" fmla="*/ 723900 h 739166"/>
              <a:gd name="connsiteX6" fmla="*/ 4803554 w 12192000"/>
              <a:gd name="connsiteY6" fmla="*/ 739004 h 739166"/>
              <a:gd name="connsiteX7" fmla="*/ 5965756 w 12192000"/>
              <a:gd name="connsiteY7" fmla="*/ 302302 h 739166"/>
              <a:gd name="connsiteX8" fmla="*/ 12192000 w 12192000"/>
              <a:gd name="connsiteY8" fmla="*/ 288000 h 739166"/>
              <a:gd name="connsiteX9" fmla="*/ 12192000 w 12192000"/>
              <a:gd name="connsiteY9" fmla="*/ 0 h 739166"/>
              <a:gd name="connsiteX0" fmla="*/ 12192000 w 12192000"/>
              <a:gd name="connsiteY0" fmla="*/ 0 h 739166"/>
              <a:gd name="connsiteX1" fmla="*/ 2755900 w 12192000"/>
              <a:gd name="connsiteY1" fmla="*/ 0 h 739166"/>
              <a:gd name="connsiteX2" fmla="*/ 4 w 12192000"/>
              <a:gd name="connsiteY2" fmla="*/ 0 h 739166"/>
              <a:gd name="connsiteX3" fmla="*/ 0 w 12192000"/>
              <a:gd name="connsiteY3" fmla="*/ 0 h 739166"/>
              <a:gd name="connsiteX4" fmla="*/ 0 w 12192000"/>
              <a:gd name="connsiteY4" fmla="*/ 723900 h 739166"/>
              <a:gd name="connsiteX5" fmla="*/ 1987354 w 12192000"/>
              <a:gd name="connsiteY5" fmla="*/ 723900 h 739166"/>
              <a:gd name="connsiteX6" fmla="*/ 4803554 w 12192000"/>
              <a:gd name="connsiteY6" fmla="*/ 739004 h 739166"/>
              <a:gd name="connsiteX7" fmla="*/ 5965756 w 12192000"/>
              <a:gd name="connsiteY7" fmla="*/ 302302 h 739166"/>
              <a:gd name="connsiteX8" fmla="*/ 12192000 w 12192000"/>
              <a:gd name="connsiteY8" fmla="*/ 288000 h 739166"/>
              <a:gd name="connsiteX9" fmla="*/ 12192000 w 12192000"/>
              <a:gd name="connsiteY9" fmla="*/ 0 h 739166"/>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4803555 w 12192000"/>
              <a:gd name="connsiteY6" fmla="*/ 696099 h 723900"/>
              <a:gd name="connsiteX7" fmla="*/ 5965756 w 12192000"/>
              <a:gd name="connsiteY7" fmla="*/ 302302 h 723900"/>
              <a:gd name="connsiteX8" fmla="*/ 12192000 w 12192000"/>
              <a:gd name="connsiteY8" fmla="*/ 288000 h 723900"/>
              <a:gd name="connsiteX9" fmla="*/ 12192000 w 12192000"/>
              <a:gd name="connsiteY9" fmla="*/ 0 h 723900"/>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4803556 w 12192000"/>
              <a:gd name="connsiteY6" fmla="*/ 717553 h 723900"/>
              <a:gd name="connsiteX7" fmla="*/ 5965756 w 12192000"/>
              <a:gd name="connsiteY7" fmla="*/ 302302 h 723900"/>
              <a:gd name="connsiteX8" fmla="*/ 12192000 w 12192000"/>
              <a:gd name="connsiteY8" fmla="*/ 288000 h 723900"/>
              <a:gd name="connsiteX9" fmla="*/ 12192000 w 12192000"/>
              <a:gd name="connsiteY9" fmla="*/ 0 h 723900"/>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4124092 w 12192000"/>
              <a:gd name="connsiteY6" fmla="*/ 717553 h 723900"/>
              <a:gd name="connsiteX7" fmla="*/ 5965756 w 12192000"/>
              <a:gd name="connsiteY7" fmla="*/ 302302 h 723900"/>
              <a:gd name="connsiteX8" fmla="*/ 12192000 w 12192000"/>
              <a:gd name="connsiteY8" fmla="*/ 288000 h 723900"/>
              <a:gd name="connsiteX9" fmla="*/ 12192000 w 12192000"/>
              <a:gd name="connsiteY9" fmla="*/ 0 h 723900"/>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4124092 w 12192000"/>
              <a:gd name="connsiteY6" fmla="*/ 717553 h 723900"/>
              <a:gd name="connsiteX7" fmla="*/ 5445884 w 12192000"/>
              <a:gd name="connsiteY7" fmla="*/ 365312 h 723900"/>
              <a:gd name="connsiteX8" fmla="*/ 12192000 w 12192000"/>
              <a:gd name="connsiteY8" fmla="*/ 288000 h 723900"/>
              <a:gd name="connsiteX9" fmla="*/ 12192000 w 12192000"/>
              <a:gd name="connsiteY9" fmla="*/ 0 h 723900"/>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4124092 w 12192000"/>
              <a:gd name="connsiteY6" fmla="*/ 717553 h 723900"/>
              <a:gd name="connsiteX7" fmla="*/ 5445884 w 12192000"/>
              <a:gd name="connsiteY7" fmla="*/ 372767 h 723900"/>
              <a:gd name="connsiteX8" fmla="*/ 12192000 w 12192000"/>
              <a:gd name="connsiteY8" fmla="*/ 288000 h 723900"/>
              <a:gd name="connsiteX9" fmla="*/ 12192000 w 12192000"/>
              <a:gd name="connsiteY9" fmla="*/ 0 h 723900"/>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4124092 w 12192000"/>
              <a:gd name="connsiteY6" fmla="*/ 717553 h 723900"/>
              <a:gd name="connsiteX7" fmla="*/ 5465297 w 12192000"/>
              <a:gd name="connsiteY7" fmla="*/ 372767 h 723900"/>
              <a:gd name="connsiteX8" fmla="*/ 12192000 w 12192000"/>
              <a:gd name="connsiteY8" fmla="*/ 288000 h 723900"/>
              <a:gd name="connsiteX9" fmla="*/ 12192000 w 12192000"/>
              <a:gd name="connsiteY9" fmla="*/ 0 h 723900"/>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4124092 w 12192000"/>
              <a:gd name="connsiteY6" fmla="*/ 717553 h 723900"/>
              <a:gd name="connsiteX7" fmla="*/ 5455590 w 12192000"/>
              <a:gd name="connsiteY7" fmla="*/ 350401 h 723900"/>
              <a:gd name="connsiteX8" fmla="*/ 12192000 w 12192000"/>
              <a:gd name="connsiteY8" fmla="*/ 288000 h 723900"/>
              <a:gd name="connsiteX9" fmla="*/ 12192000 w 12192000"/>
              <a:gd name="connsiteY9"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723900">
                <a:moveTo>
                  <a:pt x="12192000" y="0"/>
                </a:moveTo>
                <a:lnTo>
                  <a:pt x="2755900" y="0"/>
                </a:lnTo>
                <a:lnTo>
                  <a:pt x="4" y="0"/>
                </a:lnTo>
                <a:lnTo>
                  <a:pt x="0" y="0"/>
                </a:lnTo>
                <a:lnTo>
                  <a:pt x="0" y="723900"/>
                </a:lnTo>
                <a:lnTo>
                  <a:pt x="1987354" y="723900"/>
                </a:lnTo>
                <a:cubicBezTo>
                  <a:pt x="2004353" y="721783"/>
                  <a:pt x="4107093" y="719670"/>
                  <a:pt x="4124092" y="717553"/>
                </a:cubicBezTo>
                <a:cubicBezTo>
                  <a:pt x="4583033" y="642786"/>
                  <a:pt x="4110939" y="421993"/>
                  <a:pt x="5455590" y="350401"/>
                </a:cubicBezTo>
                <a:cubicBezTo>
                  <a:pt x="6800241" y="278809"/>
                  <a:pt x="9045883" y="288000"/>
                  <a:pt x="12192000" y="288000"/>
                </a:cubicBezTo>
                <a:lnTo>
                  <a:pt x="12192000" y="0"/>
                </a:ln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pic>
        <p:nvPicPr>
          <p:cNvPr id="14" name="图片 13" descr="交通运输ppt 零件-06.png">
            <a:extLst>
              <a:ext uri="{FF2B5EF4-FFF2-40B4-BE49-F238E27FC236}">
                <a16:creationId xmlns:a16="http://schemas.microsoft.com/office/drawing/2014/main" id="{B021BAB9-D8DC-41AE-B392-F06E4F9EF7F7}"/>
              </a:ext>
            </a:extLst>
          </p:cNvPr>
          <p:cNvPicPr>
            <a:picLocks noChangeAspect="1"/>
          </p:cNvPicPr>
          <p:nvPr userDrawn="1"/>
        </p:nvPicPr>
        <p:blipFill>
          <a:blip r:embed="rId3" cstate="print">
            <a:lum bright="40000" contrast="-40000"/>
            <a:duotone>
              <a:schemeClr val="bg2">
                <a:shade val="45000"/>
                <a:satMod val="135000"/>
              </a:schemeClr>
              <a:prstClr val="white"/>
            </a:duotone>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7655668" y="-319859"/>
            <a:ext cx="4874651" cy="1491643"/>
          </a:xfrm>
          <a:prstGeom prst="rect">
            <a:avLst/>
          </a:prstGeom>
        </p:spPr>
      </p:pic>
      <p:sp>
        <p:nvSpPr>
          <p:cNvPr id="16" name="矩形 15">
            <a:extLst>
              <a:ext uri="{FF2B5EF4-FFF2-40B4-BE49-F238E27FC236}">
                <a16:creationId xmlns:a16="http://schemas.microsoft.com/office/drawing/2014/main" id="{6E0CA1C2-3C19-4292-B86C-A66D8EDFBE07}"/>
              </a:ext>
            </a:extLst>
          </p:cNvPr>
          <p:cNvSpPr/>
          <p:nvPr userDrawn="1"/>
        </p:nvSpPr>
        <p:spPr>
          <a:xfrm>
            <a:off x="0" y="6435969"/>
            <a:ext cx="12191999" cy="422029"/>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170C0C04-E408-48A9-82A4-3716296300DE}" type="slidenum">
              <a:rPr lang="zh-CN" altLang="en-US" sz="14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r"/>
              <a:t>‹#›</a:t>
            </a:fld>
            <a:endParaRPr lang="zh-CN" altLang="en-US" dirty="0"/>
          </a:p>
        </p:txBody>
      </p:sp>
      <p:sp>
        <p:nvSpPr>
          <p:cNvPr id="17" name="矩形 16">
            <a:extLst>
              <a:ext uri="{FF2B5EF4-FFF2-40B4-BE49-F238E27FC236}">
                <a16:creationId xmlns:a16="http://schemas.microsoft.com/office/drawing/2014/main" id="{246BEE4C-468E-4564-80FE-D4684B592BBB}"/>
              </a:ext>
            </a:extLst>
          </p:cNvPr>
          <p:cNvSpPr/>
          <p:nvPr userDrawn="1"/>
        </p:nvSpPr>
        <p:spPr>
          <a:xfrm>
            <a:off x="108810" y="6509334"/>
            <a:ext cx="5480582" cy="286232"/>
          </a:xfrm>
          <a:prstGeom prst="rect">
            <a:avLst/>
          </a:prstGeom>
        </p:spPr>
        <p:txBody>
          <a:bodyPr wrap="square">
            <a:spAutoFit/>
          </a:bodyPr>
          <a:lstStyle/>
          <a:p>
            <a:pPr marL="0" marR="0" indent="0" algn="l" rtl="0" eaLnBrk="1" fontAlgn="auto" latinLnBrk="0" hangingPunct="1">
              <a:lnSpc>
                <a:spcPct val="90000"/>
              </a:lnSpc>
              <a:spcBef>
                <a:spcPts val="750"/>
              </a:spcBef>
              <a:spcAft>
                <a:spcPts val="0"/>
              </a:spcAft>
            </a:pPr>
            <a:r>
              <a:rPr lang="zh-CN" altLang="en-US" sz="1400" b="0" i="0" kern="1200" spc="130" baseline="0" dirty="0">
                <a:solidFill>
                  <a:srgbClr val="FFFFFF"/>
                </a:solidFill>
                <a:effectLst/>
                <a:latin typeface="Microsoft YaHei Light" panose="020B0503020204020204" pitchFamily="34" charset="-122"/>
                <a:ea typeface="Microsoft YaHei Light" panose="020B0503020204020204" pitchFamily="34" charset="-122"/>
                <a:cs typeface="+mn-cs"/>
              </a:rPr>
              <a:t>基于地铁网络脆弱性分析的应急公交备车点选址研究</a:t>
            </a:r>
            <a:endParaRPr lang="zh-CN" altLang="zh-CN" sz="1400" dirty="0">
              <a:effectLst/>
            </a:endParaRPr>
          </a:p>
        </p:txBody>
      </p:sp>
      <p:sp>
        <p:nvSpPr>
          <p:cNvPr id="18" name="矩形 17">
            <a:extLst>
              <a:ext uri="{FF2B5EF4-FFF2-40B4-BE49-F238E27FC236}">
                <a16:creationId xmlns:a16="http://schemas.microsoft.com/office/drawing/2014/main" id="{D2C117B9-B3FC-4403-A107-4460DC58EC76}"/>
              </a:ext>
            </a:extLst>
          </p:cNvPr>
          <p:cNvSpPr/>
          <p:nvPr userDrawn="1"/>
        </p:nvSpPr>
        <p:spPr>
          <a:xfrm>
            <a:off x="9434945" y="6519075"/>
            <a:ext cx="2208455" cy="286232"/>
          </a:xfrm>
          <a:prstGeom prst="rect">
            <a:avLst/>
          </a:prstGeom>
        </p:spPr>
        <p:txBody>
          <a:bodyPr wrap="square">
            <a:spAutoFit/>
          </a:body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zh-CN" altLang="en-US"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rPr>
              <a:t>交通运输工程学院 宋禧</a:t>
            </a:r>
            <a:endParaRPr lang="en-US" altLang="zh-CN"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endParaRPr>
          </a:p>
        </p:txBody>
      </p:sp>
    </p:spTree>
    <p:extLst>
      <p:ext uri="{BB962C8B-B14F-4D97-AF65-F5344CB8AC3E}">
        <p14:creationId xmlns:p14="http://schemas.microsoft.com/office/powerpoint/2010/main" val="3551694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研究背景">
    <p:bg>
      <p:bgPr>
        <a:solidFill>
          <a:schemeClr val="bg1"/>
        </a:solidFill>
        <a:effectLst/>
      </p:bgPr>
    </p:bg>
    <p:spTree>
      <p:nvGrpSpPr>
        <p:cNvPr id="1" name=""/>
        <p:cNvGrpSpPr/>
        <p:nvPr/>
      </p:nvGrpSpPr>
      <p:grpSpPr>
        <a:xfrm>
          <a:off x="0" y="0"/>
          <a:ext cx="0" cy="0"/>
          <a:chOff x="0" y="0"/>
          <a:chExt cx="0" cy="0"/>
        </a:xfrm>
      </p:grpSpPr>
      <p:pic>
        <p:nvPicPr>
          <p:cNvPr id="14" name="Picture 56">
            <a:extLst>
              <a:ext uri="{FF2B5EF4-FFF2-40B4-BE49-F238E27FC236}">
                <a16:creationId xmlns:a16="http://schemas.microsoft.com/office/drawing/2014/main" id="{7C1D00A1-B153-F141-82AC-EFAB6CA05997}"/>
              </a:ext>
            </a:extLst>
          </p:cNvPr>
          <p:cNvPicPr>
            <a:picLocks noChangeAspect="1"/>
          </p:cNvPicPr>
          <p:nvPr userDrawn="1"/>
        </p:nvPicPr>
        <p:blipFill rotWithShape="1">
          <a:blip r:embed="rId2">
            <a:duotone>
              <a:schemeClr val="accent3">
                <a:shade val="45000"/>
                <a:satMod val="135000"/>
              </a:schemeClr>
              <a:prstClr val="white"/>
            </a:duotone>
            <a:lum bright="40000" contrast="-40000"/>
            <a:alphaModFix amt="13000"/>
          </a:blip>
          <a:srcRect l="7855" t="10763" r="81917" b="39424"/>
          <a:stretch/>
        </p:blipFill>
        <p:spPr>
          <a:xfrm>
            <a:off x="9219814" y="277078"/>
            <a:ext cx="2972185" cy="6029347"/>
          </a:xfrm>
          <a:prstGeom prst="rect">
            <a:avLst/>
          </a:prstGeom>
        </p:spPr>
      </p:pic>
      <p:sp>
        <p:nvSpPr>
          <p:cNvPr id="15" name="矩形 14">
            <a:extLst>
              <a:ext uri="{FF2B5EF4-FFF2-40B4-BE49-F238E27FC236}">
                <a16:creationId xmlns:a16="http://schemas.microsoft.com/office/drawing/2014/main" id="{E43FFC02-37A3-3F44-A14F-2E78EB34872F}"/>
              </a:ext>
            </a:extLst>
          </p:cNvPr>
          <p:cNvSpPr/>
          <p:nvPr userDrawn="1"/>
        </p:nvSpPr>
        <p:spPr>
          <a:xfrm>
            <a:off x="-22073" y="0"/>
            <a:ext cx="198104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表格 15">
            <a:extLst>
              <a:ext uri="{FF2B5EF4-FFF2-40B4-BE49-F238E27FC236}">
                <a16:creationId xmlns:a16="http://schemas.microsoft.com/office/drawing/2014/main" id="{C9B7E63C-3119-2C4D-A87C-713BA4CDA80D}"/>
              </a:ext>
            </a:extLst>
          </p:cNvPr>
          <p:cNvGraphicFramePr>
            <a:graphicFrameLocks noGrp="1"/>
          </p:cNvGraphicFramePr>
          <p:nvPr userDrawn="1">
            <p:extLst>
              <p:ext uri="{D42A27DB-BD31-4B8C-83A1-F6EECF244321}">
                <p14:modId xmlns:p14="http://schemas.microsoft.com/office/powerpoint/2010/main" val="354354003"/>
              </p:ext>
            </p:extLst>
          </p:nvPr>
        </p:nvGraphicFramePr>
        <p:xfrm>
          <a:off x="-11035" y="1353710"/>
          <a:ext cx="1970006" cy="4408763"/>
        </p:xfrm>
        <a:graphic>
          <a:graphicData uri="http://schemas.openxmlformats.org/drawingml/2006/table">
            <a:tbl>
              <a:tblPr>
                <a:tableStyleId>{2D5ABB26-0587-4C30-8999-92F81FD0307C}</a:tableStyleId>
              </a:tblPr>
              <a:tblGrid>
                <a:gridCol w="1970006">
                  <a:extLst>
                    <a:ext uri="{9D8B030D-6E8A-4147-A177-3AD203B41FA5}">
                      <a16:colId xmlns:a16="http://schemas.microsoft.com/office/drawing/2014/main" val="20000"/>
                    </a:ext>
                  </a:extLst>
                </a:gridCol>
              </a:tblGrid>
              <a:tr h="876826">
                <a:tc>
                  <a:txBody>
                    <a:bodyPr/>
                    <a:lstStyle/>
                    <a:p>
                      <a:pPr algn="ctr"/>
                      <a:r>
                        <a:rPr lang="zh-CN" altLang="en-US" dirty="0"/>
                        <a:t>研究背景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地铁网络</a:t>
                      </a:r>
                      <a:endParaRPr lang="en-US" altLang="zh-CN" sz="1800" dirty="0">
                        <a:solidFill>
                          <a:schemeClr val="tx1"/>
                        </a:solidFill>
                        <a:latin typeface="微软雅黑" panose="020B0503020204020204" pitchFamily="34" charset="-122"/>
                        <a:ea typeface="微软雅黑" panose="020B0503020204020204" pitchFamily="34" charset="-122"/>
                      </a:endParaRPr>
                    </a:p>
                    <a:p>
                      <a:pPr algn="ctr"/>
                      <a:r>
                        <a:rPr lang="zh-CN" altLang="en-US" sz="1800" dirty="0">
                          <a:solidFill>
                            <a:schemeClr val="tx1"/>
                          </a:solidFill>
                          <a:latin typeface="微软雅黑" panose="020B0503020204020204" pitchFamily="34" charset="-122"/>
                          <a:ea typeface="微软雅黑" panose="020B0503020204020204" pitchFamily="34" charset="-122"/>
                        </a:rPr>
                        <a:t>脆弱性分析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应急公交</a:t>
                      </a:r>
                      <a:endParaRPr lang="en-US" altLang="zh-CN" sz="1800" dirty="0">
                        <a:solidFill>
                          <a:schemeClr val="tx1"/>
                        </a:solidFill>
                        <a:latin typeface="微软雅黑" panose="020B0503020204020204" pitchFamily="34" charset="-122"/>
                        <a:ea typeface="微软雅黑" panose="020B0503020204020204" pitchFamily="34" charset="-122"/>
                      </a:endParaRPr>
                    </a:p>
                    <a:p>
                      <a:pPr algn="ctr"/>
                      <a:r>
                        <a:rPr lang="zh-CN" altLang="en-US" sz="1800" dirty="0">
                          <a:solidFill>
                            <a:schemeClr val="tx1"/>
                          </a:solidFill>
                          <a:latin typeface="微软雅黑" panose="020B0503020204020204" pitchFamily="34" charset="-122"/>
                          <a:ea typeface="微软雅黑" panose="020B0503020204020204" pitchFamily="34" charset="-122"/>
                        </a:rPr>
                        <a:t>备车点选址模型</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901459">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案例分析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总结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7" name="组合 16">
            <a:extLst>
              <a:ext uri="{FF2B5EF4-FFF2-40B4-BE49-F238E27FC236}">
                <a16:creationId xmlns:a16="http://schemas.microsoft.com/office/drawing/2014/main" id="{0D179E0B-B124-1B46-AF59-6C2715E4DFF6}"/>
              </a:ext>
            </a:extLst>
          </p:cNvPr>
          <p:cNvGrpSpPr/>
          <p:nvPr userDrawn="1"/>
        </p:nvGrpSpPr>
        <p:grpSpPr>
          <a:xfrm>
            <a:off x="-22073" y="1353705"/>
            <a:ext cx="1981044" cy="869497"/>
            <a:chOff x="0" y="1272662"/>
            <a:chExt cx="1691680" cy="788186"/>
          </a:xfrm>
          <a:gradFill>
            <a:gsLst>
              <a:gs pos="100000">
                <a:srgbClr val="4A82E1"/>
              </a:gs>
              <a:gs pos="0">
                <a:srgbClr val="3F70C4"/>
              </a:gs>
            </a:gsLst>
            <a:lin ang="0" scaled="1"/>
          </a:gradFill>
          <a:effectLst>
            <a:outerShdw blurRad="63500" sx="102000" sy="102000" algn="ctr" rotWithShape="0">
              <a:prstClr val="black">
                <a:alpha val="40000"/>
              </a:prstClr>
            </a:outerShdw>
          </a:effectLst>
        </p:grpSpPr>
        <p:sp>
          <p:nvSpPr>
            <p:cNvPr id="18" name="矩形 17">
              <a:extLst>
                <a:ext uri="{FF2B5EF4-FFF2-40B4-BE49-F238E27FC236}">
                  <a16:creationId xmlns:a16="http://schemas.microsoft.com/office/drawing/2014/main" id="{BFA9424E-59BC-EF44-94AA-84F4BD8EADD2}"/>
                </a:ext>
              </a:extLst>
            </p:cNvPr>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绪论</a:t>
              </a:r>
            </a:p>
          </p:txBody>
        </p:sp>
        <p:sp>
          <p:nvSpPr>
            <p:cNvPr id="19" name="等腰三角形 11">
              <a:extLst>
                <a:ext uri="{FF2B5EF4-FFF2-40B4-BE49-F238E27FC236}">
                  <a16:creationId xmlns:a16="http://schemas.microsoft.com/office/drawing/2014/main" id="{BBB0834B-7696-B84C-BFEC-76CB9565E20F}"/>
                </a:ext>
              </a:extLst>
            </p:cNvPr>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 name="图片 19">
            <a:extLst>
              <a:ext uri="{FF2B5EF4-FFF2-40B4-BE49-F238E27FC236}">
                <a16:creationId xmlns:a16="http://schemas.microsoft.com/office/drawing/2014/main" id="{BE8BB9F1-9278-4E44-8417-B41BE5F24CAE}"/>
              </a:ext>
            </a:extLst>
          </p:cNvPr>
          <p:cNvPicPr>
            <a:picLocks noChangeAspect="1"/>
          </p:cNvPicPr>
          <p:nvPr userDrawn="1"/>
        </p:nvPicPr>
        <p:blipFill>
          <a:blip r:embed="rId3"/>
          <a:stretch>
            <a:fillRect/>
          </a:stretch>
        </p:blipFill>
        <p:spPr>
          <a:xfrm>
            <a:off x="452362" y="151120"/>
            <a:ext cx="1054249" cy="1058183"/>
          </a:xfrm>
          <a:prstGeom prst="rect">
            <a:avLst/>
          </a:prstGeom>
        </p:spPr>
      </p:pic>
      <p:sp>
        <p:nvSpPr>
          <p:cNvPr id="25" name="等腰三角形 9">
            <a:extLst>
              <a:ext uri="{FF2B5EF4-FFF2-40B4-BE49-F238E27FC236}">
                <a16:creationId xmlns:a16="http://schemas.microsoft.com/office/drawing/2014/main" id="{E37E7650-2C36-C54E-B119-DF6D0AF034DD}"/>
              </a:ext>
            </a:extLst>
          </p:cNvPr>
          <p:cNvSpPr/>
          <p:nvPr userDrawn="1"/>
        </p:nvSpPr>
        <p:spPr>
          <a:xfrm rot="16200000">
            <a:off x="1813599" y="1729299"/>
            <a:ext cx="144016" cy="144016"/>
          </a:xfrm>
          <a:prstGeom prst="triangl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a:extLst>
              <a:ext uri="{FF2B5EF4-FFF2-40B4-BE49-F238E27FC236}">
                <a16:creationId xmlns:a16="http://schemas.microsoft.com/office/drawing/2014/main" id="{AD6F0767-E89B-FC43-B0A4-6C29E2D7A2B7}"/>
              </a:ext>
            </a:extLst>
          </p:cNvPr>
          <p:cNvGrpSpPr/>
          <p:nvPr userDrawn="1"/>
        </p:nvGrpSpPr>
        <p:grpSpPr>
          <a:xfrm>
            <a:off x="2240901" y="1074293"/>
            <a:ext cx="7194044" cy="45719"/>
            <a:chOff x="247135" y="747537"/>
            <a:chExt cx="7745928" cy="45719"/>
          </a:xfrm>
        </p:grpSpPr>
        <p:cxnSp>
          <p:nvCxnSpPr>
            <p:cNvPr id="27" name="直接连接符 53">
              <a:extLst>
                <a:ext uri="{FF2B5EF4-FFF2-40B4-BE49-F238E27FC236}">
                  <a16:creationId xmlns:a16="http://schemas.microsoft.com/office/drawing/2014/main" id="{F9CBD7C0-0778-1245-A9FA-36C67BD274B3}"/>
                </a:ext>
              </a:extLst>
            </p:cNvPr>
            <p:cNvCxnSpPr/>
            <p:nvPr/>
          </p:nvCxnSpPr>
          <p:spPr>
            <a:xfrm flipH="1">
              <a:off x="247135" y="770396"/>
              <a:ext cx="7745928" cy="0"/>
            </a:xfrm>
            <a:prstGeom prst="line">
              <a:avLst/>
            </a:prstGeom>
            <a:ln>
              <a:solidFill>
                <a:srgbClr val="4571C4"/>
              </a:solidFill>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F739ED74-567A-184A-ADCB-A23B04B3CBB8}"/>
                </a:ext>
              </a:extLst>
            </p:cNvPr>
            <p:cNvSpPr/>
            <p:nvPr/>
          </p:nvSpPr>
          <p:spPr>
            <a:xfrm>
              <a:off x="247135" y="747537"/>
              <a:ext cx="3123921" cy="45719"/>
            </a:xfrm>
            <a:prstGeom prst="rect">
              <a:avLst/>
            </a:prstGeom>
            <a:ln>
              <a:solidFill>
                <a:srgbClr val="4571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9" name="文本占位符 24">
            <a:extLst>
              <a:ext uri="{FF2B5EF4-FFF2-40B4-BE49-F238E27FC236}">
                <a16:creationId xmlns:a16="http://schemas.microsoft.com/office/drawing/2014/main" id="{8DB97FC8-7710-F342-8C8D-5BBACD623E8D}"/>
              </a:ext>
            </a:extLst>
          </p:cNvPr>
          <p:cNvSpPr>
            <a:spLocks noGrp="1"/>
          </p:cNvSpPr>
          <p:nvPr>
            <p:ph type="body" sz="quarter" idx="13" hasCustomPrompt="1"/>
          </p:nvPr>
        </p:nvSpPr>
        <p:spPr>
          <a:xfrm>
            <a:off x="2215044" y="388681"/>
            <a:ext cx="4133801" cy="583059"/>
          </a:xfrm>
          <a:prstGeom prst="rect">
            <a:avLst/>
          </a:prstGeom>
        </p:spPr>
        <p:txBody>
          <a:bodyPr>
            <a:noAutofit/>
          </a:bodyPr>
          <a:lstStyle>
            <a:lvl1pPr>
              <a:buNone/>
              <a:defRPr lang="zh-CN" altLang="en-US" sz="3600" b="1" i="0" kern="1200" baseline="0" dirty="0">
                <a:solidFill>
                  <a:srgbClr val="4372C4"/>
                </a:solidFill>
                <a:latin typeface="Arial" panose="020B0604020202020204" pitchFamily="34" charset="0"/>
                <a:ea typeface="Microsoft YaHei" panose="020B0503020204020204" pitchFamily="34" charset="-122"/>
                <a:cs typeface="+mn-cs"/>
              </a:defRPr>
            </a:lvl1pPr>
          </a:lstStyle>
          <a:p>
            <a:pPr marL="0" lvl="0" algn="l" defTabSz="609585" rtl="0" eaLnBrk="1" fontAlgn="base" latinLnBrk="0" hangingPunct="1">
              <a:spcBef>
                <a:spcPct val="0"/>
              </a:spcBef>
              <a:spcAft>
                <a:spcPct val="0"/>
              </a:spcAft>
              <a:defRPr/>
            </a:pPr>
            <a:r>
              <a:rPr kumimoji="1" lang="zh-CN" altLang="en-US" dirty="0"/>
              <a:t>同济大学</a:t>
            </a:r>
          </a:p>
        </p:txBody>
      </p:sp>
      <p:sp>
        <p:nvSpPr>
          <p:cNvPr id="23" name="矩形 22">
            <a:extLst>
              <a:ext uri="{FF2B5EF4-FFF2-40B4-BE49-F238E27FC236}">
                <a16:creationId xmlns:a16="http://schemas.microsoft.com/office/drawing/2014/main" id="{2B74BCB9-09E0-435E-99D8-5C8599336F77}"/>
              </a:ext>
            </a:extLst>
          </p:cNvPr>
          <p:cNvSpPr/>
          <p:nvPr userDrawn="1"/>
        </p:nvSpPr>
        <p:spPr>
          <a:xfrm>
            <a:off x="0" y="6435969"/>
            <a:ext cx="12191999" cy="422029"/>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170C0C04-E408-48A9-82A4-3716296300DE}" type="slidenum">
              <a:rPr lang="zh-CN" altLang="en-US" sz="14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r"/>
              <a:t>‹#›</a:t>
            </a:fld>
            <a:endParaRPr lang="zh-CN" altLang="en-US" dirty="0"/>
          </a:p>
        </p:txBody>
      </p:sp>
      <p:sp>
        <p:nvSpPr>
          <p:cNvPr id="30" name="矩形 29">
            <a:extLst>
              <a:ext uri="{FF2B5EF4-FFF2-40B4-BE49-F238E27FC236}">
                <a16:creationId xmlns:a16="http://schemas.microsoft.com/office/drawing/2014/main" id="{E683883B-3CB7-4E5D-B22C-56F0782FCEA3}"/>
              </a:ext>
            </a:extLst>
          </p:cNvPr>
          <p:cNvSpPr/>
          <p:nvPr userDrawn="1"/>
        </p:nvSpPr>
        <p:spPr>
          <a:xfrm>
            <a:off x="108810" y="6509334"/>
            <a:ext cx="5480582" cy="286232"/>
          </a:xfrm>
          <a:prstGeom prst="rect">
            <a:avLst/>
          </a:prstGeom>
        </p:spPr>
        <p:txBody>
          <a:bodyPr wrap="square">
            <a:spAutoFit/>
          </a:bodyPr>
          <a:lstStyle/>
          <a:p>
            <a:pPr marL="0" marR="0" indent="0" algn="l" rtl="0" eaLnBrk="1" fontAlgn="auto" latinLnBrk="0" hangingPunct="1">
              <a:lnSpc>
                <a:spcPct val="90000"/>
              </a:lnSpc>
              <a:spcBef>
                <a:spcPts val="750"/>
              </a:spcBef>
              <a:spcAft>
                <a:spcPts val="0"/>
              </a:spcAft>
            </a:pPr>
            <a:r>
              <a:rPr lang="zh-CN" altLang="en-US" sz="1400" b="0" i="0" kern="1200" spc="130" baseline="0" dirty="0">
                <a:solidFill>
                  <a:srgbClr val="FFFFFF"/>
                </a:solidFill>
                <a:effectLst/>
                <a:latin typeface="Microsoft YaHei Light" panose="020B0503020204020204" pitchFamily="34" charset="-122"/>
                <a:ea typeface="Microsoft YaHei Light" panose="020B0503020204020204" pitchFamily="34" charset="-122"/>
                <a:cs typeface="+mn-cs"/>
              </a:rPr>
              <a:t>基于地铁网络脆弱性分析的应急公交备车点选址研究</a:t>
            </a:r>
            <a:endParaRPr lang="zh-CN" altLang="zh-CN" sz="1400" dirty="0">
              <a:effectLst/>
            </a:endParaRPr>
          </a:p>
        </p:txBody>
      </p:sp>
      <p:sp>
        <p:nvSpPr>
          <p:cNvPr id="32" name="矩形 31">
            <a:extLst>
              <a:ext uri="{FF2B5EF4-FFF2-40B4-BE49-F238E27FC236}">
                <a16:creationId xmlns:a16="http://schemas.microsoft.com/office/drawing/2014/main" id="{08C2241A-8C08-41AA-B259-484C067F7BB6}"/>
              </a:ext>
            </a:extLst>
          </p:cNvPr>
          <p:cNvSpPr/>
          <p:nvPr userDrawn="1"/>
        </p:nvSpPr>
        <p:spPr>
          <a:xfrm>
            <a:off x="9434945" y="6519075"/>
            <a:ext cx="2208455" cy="286232"/>
          </a:xfrm>
          <a:prstGeom prst="rect">
            <a:avLst/>
          </a:prstGeom>
        </p:spPr>
        <p:txBody>
          <a:bodyPr wrap="square">
            <a:spAutoFit/>
          </a:body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zh-CN" altLang="en-US"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rPr>
              <a:t>交通运输工程学院 宋禧</a:t>
            </a:r>
            <a:endParaRPr lang="en-US" altLang="zh-CN"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endParaRPr>
          </a:p>
        </p:txBody>
      </p:sp>
    </p:spTree>
    <p:extLst>
      <p:ext uri="{BB962C8B-B14F-4D97-AF65-F5344CB8AC3E}">
        <p14:creationId xmlns:p14="http://schemas.microsoft.com/office/powerpoint/2010/main" val="4274530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多视点三维重建">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E43FFC02-37A3-3F44-A14F-2E78EB34872F}"/>
              </a:ext>
            </a:extLst>
          </p:cNvPr>
          <p:cNvSpPr/>
          <p:nvPr userDrawn="1"/>
        </p:nvSpPr>
        <p:spPr>
          <a:xfrm>
            <a:off x="-22073" y="0"/>
            <a:ext cx="198104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表格 15">
            <a:extLst>
              <a:ext uri="{FF2B5EF4-FFF2-40B4-BE49-F238E27FC236}">
                <a16:creationId xmlns:a16="http://schemas.microsoft.com/office/drawing/2014/main" id="{C9B7E63C-3119-2C4D-A87C-713BA4CDA80D}"/>
              </a:ext>
            </a:extLst>
          </p:cNvPr>
          <p:cNvGraphicFramePr>
            <a:graphicFrameLocks noGrp="1"/>
          </p:cNvGraphicFramePr>
          <p:nvPr userDrawn="1">
            <p:extLst>
              <p:ext uri="{D42A27DB-BD31-4B8C-83A1-F6EECF244321}">
                <p14:modId xmlns:p14="http://schemas.microsoft.com/office/powerpoint/2010/main" val="3768887994"/>
              </p:ext>
            </p:extLst>
          </p:nvPr>
        </p:nvGraphicFramePr>
        <p:xfrm>
          <a:off x="-11035" y="1353710"/>
          <a:ext cx="1970006" cy="4408763"/>
        </p:xfrm>
        <a:graphic>
          <a:graphicData uri="http://schemas.openxmlformats.org/drawingml/2006/table">
            <a:tbl>
              <a:tblPr>
                <a:tableStyleId>{2D5ABB26-0587-4C30-8999-92F81FD0307C}</a:tableStyleId>
              </a:tblPr>
              <a:tblGrid>
                <a:gridCol w="1970006">
                  <a:extLst>
                    <a:ext uri="{9D8B030D-6E8A-4147-A177-3AD203B41FA5}">
                      <a16:colId xmlns:a16="http://schemas.microsoft.com/office/drawing/2014/main" val="20000"/>
                    </a:ext>
                  </a:extLst>
                </a:gridCol>
              </a:tblGrid>
              <a:tr h="876826">
                <a:tc>
                  <a:txBody>
                    <a:bodyPr/>
                    <a:lstStyle/>
                    <a:p>
                      <a:pPr algn="ctr"/>
                      <a:r>
                        <a:rPr lang="zh-CN" altLang="en-US" dirty="0">
                          <a:latin typeface="微软雅黑" panose="020B0503020204020204" pitchFamily="34" charset="-122"/>
                          <a:ea typeface="微软雅黑" panose="020B0503020204020204" pitchFamily="34" charset="-122"/>
                        </a:rPr>
                        <a:t>绪论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多视点三维重建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应急公交</a:t>
                      </a:r>
                      <a:endParaRPr lang="en-US" altLang="zh-CN" sz="1800" dirty="0">
                        <a:solidFill>
                          <a:schemeClr val="tx1"/>
                        </a:solidFill>
                        <a:latin typeface="微软雅黑" panose="020B0503020204020204" pitchFamily="34" charset="-122"/>
                        <a:ea typeface="微软雅黑" panose="020B0503020204020204" pitchFamily="34" charset="-122"/>
                      </a:endParaRPr>
                    </a:p>
                    <a:p>
                      <a:pPr algn="ctr"/>
                      <a:r>
                        <a:rPr lang="zh-CN" altLang="en-US" sz="1800" dirty="0">
                          <a:solidFill>
                            <a:schemeClr val="tx1"/>
                          </a:solidFill>
                          <a:latin typeface="微软雅黑" panose="020B0503020204020204" pitchFamily="34" charset="-122"/>
                          <a:ea typeface="微软雅黑" panose="020B0503020204020204" pitchFamily="34" charset="-122"/>
                        </a:rPr>
                        <a:t>备车点选址模型</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901459">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案例分析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总结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7" name="组合 16">
            <a:extLst>
              <a:ext uri="{FF2B5EF4-FFF2-40B4-BE49-F238E27FC236}">
                <a16:creationId xmlns:a16="http://schemas.microsoft.com/office/drawing/2014/main" id="{0D179E0B-B124-1B46-AF59-6C2715E4DFF6}"/>
              </a:ext>
            </a:extLst>
          </p:cNvPr>
          <p:cNvGrpSpPr/>
          <p:nvPr userDrawn="1"/>
        </p:nvGrpSpPr>
        <p:grpSpPr>
          <a:xfrm>
            <a:off x="-22073" y="2235836"/>
            <a:ext cx="1981044" cy="869497"/>
            <a:chOff x="0" y="1272662"/>
            <a:chExt cx="1691680" cy="788186"/>
          </a:xfrm>
          <a:gradFill>
            <a:gsLst>
              <a:gs pos="100000">
                <a:srgbClr val="4A82E1"/>
              </a:gs>
              <a:gs pos="0">
                <a:srgbClr val="3F70C4"/>
              </a:gs>
            </a:gsLst>
            <a:lin ang="0" scaled="1"/>
          </a:gradFill>
          <a:effectLst>
            <a:outerShdw blurRad="63500" sx="102000" sy="102000" algn="ctr" rotWithShape="0">
              <a:prstClr val="black">
                <a:alpha val="40000"/>
              </a:prstClr>
            </a:outerShdw>
          </a:effectLst>
        </p:grpSpPr>
        <p:sp>
          <p:nvSpPr>
            <p:cNvPr id="18" name="矩形 17">
              <a:extLst>
                <a:ext uri="{FF2B5EF4-FFF2-40B4-BE49-F238E27FC236}">
                  <a16:creationId xmlns:a16="http://schemas.microsoft.com/office/drawing/2014/main" id="{BFA9424E-59BC-EF44-94AA-84F4BD8EADD2}"/>
                </a:ext>
              </a:extLst>
            </p:cNvPr>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地铁网络</a:t>
              </a:r>
              <a:endParaRPr lang="en-US" altLang="zh-CN" b="1" dirty="0">
                <a:latin typeface="微软雅黑" panose="020B0503020204020204" pitchFamily="34" charset="-122"/>
                <a:ea typeface="微软雅黑" panose="020B0503020204020204" pitchFamily="34" charset="-122"/>
              </a:endParaRPr>
            </a:p>
            <a:p>
              <a:pPr algn="ctr"/>
              <a:r>
                <a:rPr lang="zh-CN" altLang="en-US" b="1" dirty="0">
                  <a:latin typeface="微软雅黑" panose="020B0503020204020204" pitchFamily="34" charset="-122"/>
                  <a:ea typeface="微软雅黑" panose="020B0503020204020204" pitchFamily="34" charset="-122"/>
                </a:rPr>
                <a:t>脆弱性分析</a:t>
              </a:r>
            </a:p>
          </p:txBody>
        </p:sp>
        <p:sp>
          <p:nvSpPr>
            <p:cNvPr id="19" name="等腰三角形 11">
              <a:extLst>
                <a:ext uri="{FF2B5EF4-FFF2-40B4-BE49-F238E27FC236}">
                  <a16:creationId xmlns:a16="http://schemas.microsoft.com/office/drawing/2014/main" id="{BBB0834B-7696-B84C-BFEC-76CB9565E20F}"/>
                </a:ext>
              </a:extLst>
            </p:cNvPr>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 name="图片 19">
            <a:extLst>
              <a:ext uri="{FF2B5EF4-FFF2-40B4-BE49-F238E27FC236}">
                <a16:creationId xmlns:a16="http://schemas.microsoft.com/office/drawing/2014/main" id="{BE8BB9F1-9278-4E44-8417-B41BE5F24CAE}"/>
              </a:ext>
            </a:extLst>
          </p:cNvPr>
          <p:cNvPicPr>
            <a:picLocks noChangeAspect="1"/>
          </p:cNvPicPr>
          <p:nvPr userDrawn="1"/>
        </p:nvPicPr>
        <p:blipFill>
          <a:blip r:embed="rId2"/>
          <a:stretch>
            <a:fillRect/>
          </a:stretch>
        </p:blipFill>
        <p:spPr>
          <a:xfrm>
            <a:off x="452362" y="151120"/>
            <a:ext cx="1054249" cy="1058183"/>
          </a:xfrm>
          <a:prstGeom prst="rect">
            <a:avLst/>
          </a:prstGeom>
        </p:spPr>
      </p:pic>
      <p:sp>
        <p:nvSpPr>
          <p:cNvPr id="21" name="矩形 20">
            <a:extLst>
              <a:ext uri="{FF2B5EF4-FFF2-40B4-BE49-F238E27FC236}">
                <a16:creationId xmlns:a16="http://schemas.microsoft.com/office/drawing/2014/main" id="{614011A3-C3DD-B24B-B981-239259FB5026}"/>
              </a:ext>
            </a:extLst>
          </p:cNvPr>
          <p:cNvSpPr/>
          <p:nvPr userDrawn="1"/>
        </p:nvSpPr>
        <p:spPr>
          <a:xfrm>
            <a:off x="0" y="6435969"/>
            <a:ext cx="12191999" cy="422029"/>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170C0C04-E408-48A9-82A4-3716296300DE}" type="slidenum">
              <a:rPr lang="zh-CN" altLang="en-US" sz="14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r"/>
              <a:t>‹#›</a:t>
            </a:fld>
            <a:endParaRPr lang="zh-CN" altLang="en-US" dirty="0"/>
          </a:p>
        </p:txBody>
      </p:sp>
      <p:sp>
        <p:nvSpPr>
          <p:cNvPr id="22" name="矩形 21">
            <a:extLst>
              <a:ext uri="{FF2B5EF4-FFF2-40B4-BE49-F238E27FC236}">
                <a16:creationId xmlns:a16="http://schemas.microsoft.com/office/drawing/2014/main" id="{6B7254BF-BA23-0441-A300-C7A701073B41}"/>
              </a:ext>
            </a:extLst>
          </p:cNvPr>
          <p:cNvSpPr/>
          <p:nvPr userDrawn="1"/>
        </p:nvSpPr>
        <p:spPr>
          <a:xfrm>
            <a:off x="108810" y="6509334"/>
            <a:ext cx="5480582" cy="286232"/>
          </a:xfrm>
          <a:prstGeom prst="rect">
            <a:avLst/>
          </a:prstGeom>
        </p:spPr>
        <p:txBody>
          <a:bodyPr wrap="square">
            <a:spAutoFit/>
          </a:bodyPr>
          <a:lstStyle/>
          <a:p>
            <a:pPr marL="0" marR="0" indent="0" algn="l" rtl="0" eaLnBrk="1" fontAlgn="auto" latinLnBrk="0" hangingPunct="1">
              <a:lnSpc>
                <a:spcPct val="90000"/>
              </a:lnSpc>
              <a:spcBef>
                <a:spcPts val="750"/>
              </a:spcBef>
              <a:spcAft>
                <a:spcPts val="0"/>
              </a:spcAft>
            </a:pPr>
            <a:r>
              <a:rPr lang="zh-CN" altLang="en-US" sz="1400" b="0" i="0" kern="1200" spc="130" baseline="0" dirty="0">
                <a:solidFill>
                  <a:srgbClr val="FFFFFF"/>
                </a:solidFill>
                <a:effectLst/>
                <a:latin typeface="Microsoft YaHei Light" panose="020B0503020204020204" pitchFamily="34" charset="-122"/>
                <a:ea typeface="Microsoft YaHei Light" panose="020B0503020204020204" pitchFamily="34" charset="-122"/>
                <a:cs typeface="+mn-cs"/>
              </a:rPr>
              <a:t>基于地铁网络脆弱性分析的应急公交备车点选址研究</a:t>
            </a:r>
            <a:endParaRPr lang="zh-CN" altLang="zh-CN" sz="1400" dirty="0">
              <a:effectLst/>
            </a:endParaRPr>
          </a:p>
        </p:txBody>
      </p:sp>
      <p:sp>
        <p:nvSpPr>
          <p:cNvPr id="25" name="等腰三角形 9">
            <a:extLst>
              <a:ext uri="{FF2B5EF4-FFF2-40B4-BE49-F238E27FC236}">
                <a16:creationId xmlns:a16="http://schemas.microsoft.com/office/drawing/2014/main" id="{E37E7650-2C36-C54E-B119-DF6D0AF034DD}"/>
              </a:ext>
            </a:extLst>
          </p:cNvPr>
          <p:cNvSpPr/>
          <p:nvPr userDrawn="1"/>
        </p:nvSpPr>
        <p:spPr>
          <a:xfrm rot="16200000">
            <a:off x="1813599" y="2611430"/>
            <a:ext cx="144016" cy="144016"/>
          </a:xfrm>
          <a:prstGeom prst="triangl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Picture 56">
            <a:extLst>
              <a:ext uri="{FF2B5EF4-FFF2-40B4-BE49-F238E27FC236}">
                <a16:creationId xmlns:a16="http://schemas.microsoft.com/office/drawing/2014/main" id="{7C1D00A1-B153-F141-82AC-EFAB6CA05997}"/>
              </a:ext>
            </a:extLst>
          </p:cNvPr>
          <p:cNvPicPr>
            <a:picLocks noChangeAspect="1"/>
          </p:cNvPicPr>
          <p:nvPr userDrawn="1"/>
        </p:nvPicPr>
        <p:blipFill rotWithShape="1">
          <a:blip r:embed="rId3">
            <a:duotone>
              <a:schemeClr val="accent3">
                <a:shade val="45000"/>
                <a:satMod val="135000"/>
              </a:schemeClr>
              <a:prstClr val="white"/>
            </a:duotone>
            <a:lum bright="40000" contrast="-40000"/>
            <a:alphaModFix amt="13000"/>
          </a:blip>
          <a:srcRect l="7855" t="10763" r="81917" b="39424"/>
          <a:stretch/>
        </p:blipFill>
        <p:spPr>
          <a:xfrm>
            <a:off x="9219814" y="277078"/>
            <a:ext cx="2972185" cy="6029347"/>
          </a:xfrm>
          <a:prstGeom prst="rect">
            <a:avLst/>
          </a:prstGeom>
        </p:spPr>
      </p:pic>
      <p:grpSp>
        <p:nvGrpSpPr>
          <p:cNvPr id="31" name="组合 30">
            <a:extLst>
              <a:ext uri="{FF2B5EF4-FFF2-40B4-BE49-F238E27FC236}">
                <a16:creationId xmlns:a16="http://schemas.microsoft.com/office/drawing/2014/main" id="{7E7B6715-21D0-8846-B5C2-C73A663EB4CF}"/>
              </a:ext>
            </a:extLst>
          </p:cNvPr>
          <p:cNvGrpSpPr/>
          <p:nvPr userDrawn="1"/>
        </p:nvGrpSpPr>
        <p:grpSpPr>
          <a:xfrm>
            <a:off x="2240901" y="1074293"/>
            <a:ext cx="7194044" cy="45719"/>
            <a:chOff x="247135" y="747537"/>
            <a:chExt cx="7745928" cy="45719"/>
          </a:xfrm>
        </p:grpSpPr>
        <p:cxnSp>
          <p:nvCxnSpPr>
            <p:cNvPr id="32" name="直接连接符 53">
              <a:extLst>
                <a:ext uri="{FF2B5EF4-FFF2-40B4-BE49-F238E27FC236}">
                  <a16:creationId xmlns:a16="http://schemas.microsoft.com/office/drawing/2014/main" id="{77D7FEB6-6C1F-9242-B006-94849EB00EC6}"/>
                </a:ext>
              </a:extLst>
            </p:cNvPr>
            <p:cNvCxnSpPr/>
            <p:nvPr/>
          </p:nvCxnSpPr>
          <p:spPr>
            <a:xfrm flipH="1">
              <a:off x="247135" y="770396"/>
              <a:ext cx="7745928" cy="0"/>
            </a:xfrm>
            <a:prstGeom prst="line">
              <a:avLst/>
            </a:prstGeom>
            <a:ln>
              <a:solidFill>
                <a:srgbClr val="4571C4"/>
              </a:solidFill>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778D6C95-9578-6D4B-B0CE-9FF078846B0F}"/>
                </a:ext>
              </a:extLst>
            </p:cNvPr>
            <p:cNvSpPr/>
            <p:nvPr/>
          </p:nvSpPr>
          <p:spPr>
            <a:xfrm>
              <a:off x="247135" y="747537"/>
              <a:ext cx="3123921" cy="45719"/>
            </a:xfrm>
            <a:prstGeom prst="rect">
              <a:avLst/>
            </a:prstGeom>
            <a:ln>
              <a:solidFill>
                <a:srgbClr val="4571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4" name="文本占位符 24">
            <a:extLst>
              <a:ext uri="{FF2B5EF4-FFF2-40B4-BE49-F238E27FC236}">
                <a16:creationId xmlns:a16="http://schemas.microsoft.com/office/drawing/2014/main" id="{72BCFD56-AA0F-2041-9E21-2D4F9EA2113F}"/>
              </a:ext>
            </a:extLst>
          </p:cNvPr>
          <p:cNvSpPr>
            <a:spLocks noGrp="1"/>
          </p:cNvSpPr>
          <p:nvPr>
            <p:ph type="body" sz="quarter" idx="13" hasCustomPrompt="1"/>
          </p:nvPr>
        </p:nvSpPr>
        <p:spPr>
          <a:xfrm>
            <a:off x="2215044" y="388681"/>
            <a:ext cx="4133801" cy="583059"/>
          </a:xfrm>
          <a:prstGeom prst="rect">
            <a:avLst/>
          </a:prstGeom>
        </p:spPr>
        <p:txBody>
          <a:bodyPr>
            <a:noAutofit/>
          </a:bodyPr>
          <a:lstStyle>
            <a:lvl1pPr>
              <a:buNone/>
              <a:defRPr lang="zh-CN" altLang="en-US" sz="3600" b="1" i="0" kern="1200" baseline="0" dirty="0">
                <a:solidFill>
                  <a:srgbClr val="4372C4"/>
                </a:solidFill>
                <a:latin typeface="Arial" panose="020B0604020202020204" pitchFamily="34" charset="0"/>
                <a:ea typeface="Microsoft YaHei" panose="020B0503020204020204" pitchFamily="34" charset="-122"/>
                <a:cs typeface="+mn-cs"/>
              </a:defRPr>
            </a:lvl1pPr>
          </a:lstStyle>
          <a:p>
            <a:pPr marL="0" lvl="0" algn="l" defTabSz="609585" rtl="0" eaLnBrk="1" fontAlgn="base" latinLnBrk="0" hangingPunct="1">
              <a:spcBef>
                <a:spcPct val="0"/>
              </a:spcBef>
              <a:spcAft>
                <a:spcPct val="0"/>
              </a:spcAft>
              <a:defRPr/>
            </a:pPr>
            <a:r>
              <a:rPr kumimoji="1" lang="zh-CN" altLang="en-US" dirty="0"/>
              <a:t>同济大学</a:t>
            </a:r>
          </a:p>
        </p:txBody>
      </p:sp>
      <p:sp>
        <p:nvSpPr>
          <p:cNvPr id="27" name="矩形 26">
            <a:extLst>
              <a:ext uri="{FF2B5EF4-FFF2-40B4-BE49-F238E27FC236}">
                <a16:creationId xmlns:a16="http://schemas.microsoft.com/office/drawing/2014/main" id="{0FBA680A-7290-4E3B-B523-50CF8AE5E8E8}"/>
              </a:ext>
            </a:extLst>
          </p:cNvPr>
          <p:cNvSpPr/>
          <p:nvPr userDrawn="1"/>
        </p:nvSpPr>
        <p:spPr>
          <a:xfrm>
            <a:off x="9434945" y="6519075"/>
            <a:ext cx="2208455" cy="286232"/>
          </a:xfrm>
          <a:prstGeom prst="rect">
            <a:avLst/>
          </a:prstGeom>
        </p:spPr>
        <p:txBody>
          <a:bodyPr wrap="square">
            <a:spAutoFit/>
          </a:body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zh-CN" altLang="en-US"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rPr>
              <a:t>交通运输工程学院 宋禧</a:t>
            </a:r>
            <a:endParaRPr lang="en-US" altLang="zh-CN"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endParaRPr>
          </a:p>
        </p:txBody>
      </p:sp>
    </p:spTree>
    <p:extLst>
      <p:ext uri="{BB962C8B-B14F-4D97-AF65-F5344CB8AC3E}">
        <p14:creationId xmlns:p14="http://schemas.microsoft.com/office/powerpoint/2010/main" val="4171025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无监督深度学习构建">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E43FFC02-37A3-3F44-A14F-2E78EB34872F}"/>
              </a:ext>
            </a:extLst>
          </p:cNvPr>
          <p:cNvSpPr/>
          <p:nvPr userDrawn="1"/>
        </p:nvSpPr>
        <p:spPr>
          <a:xfrm>
            <a:off x="-22073" y="0"/>
            <a:ext cx="198104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表格 15">
            <a:extLst>
              <a:ext uri="{FF2B5EF4-FFF2-40B4-BE49-F238E27FC236}">
                <a16:creationId xmlns:a16="http://schemas.microsoft.com/office/drawing/2014/main" id="{C9B7E63C-3119-2C4D-A87C-713BA4CDA80D}"/>
              </a:ext>
            </a:extLst>
          </p:cNvPr>
          <p:cNvGraphicFramePr>
            <a:graphicFrameLocks noGrp="1"/>
          </p:cNvGraphicFramePr>
          <p:nvPr userDrawn="1">
            <p:extLst>
              <p:ext uri="{D42A27DB-BD31-4B8C-83A1-F6EECF244321}">
                <p14:modId xmlns:p14="http://schemas.microsoft.com/office/powerpoint/2010/main" val="3024653749"/>
              </p:ext>
            </p:extLst>
          </p:nvPr>
        </p:nvGraphicFramePr>
        <p:xfrm>
          <a:off x="-11035" y="1353710"/>
          <a:ext cx="1970006" cy="4408763"/>
        </p:xfrm>
        <a:graphic>
          <a:graphicData uri="http://schemas.openxmlformats.org/drawingml/2006/table">
            <a:tbl>
              <a:tblPr>
                <a:tableStyleId>{2D5ABB26-0587-4C30-8999-92F81FD0307C}</a:tableStyleId>
              </a:tblPr>
              <a:tblGrid>
                <a:gridCol w="1970006">
                  <a:extLst>
                    <a:ext uri="{9D8B030D-6E8A-4147-A177-3AD203B41FA5}">
                      <a16:colId xmlns:a16="http://schemas.microsoft.com/office/drawing/2014/main" val="20000"/>
                    </a:ext>
                  </a:extLst>
                </a:gridCol>
              </a:tblGrid>
              <a:tr h="876826">
                <a:tc>
                  <a:txBody>
                    <a:bodyPr/>
                    <a:lstStyle/>
                    <a:p>
                      <a:pPr algn="ctr"/>
                      <a:r>
                        <a:rPr lang="zh-CN" altLang="en-US" dirty="0">
                          <a:latin typeface="微软雅黑" panose="020B0503020204020204" pitchFamily="34" charset="-122"/>
                          <a:ea typeface="微软雅黑" panose="020B0503020204020204" pitchFamily="34" charset="-122"/>
                        </a:rPr>
                        <a:t>绪论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地铁网络</a:t>
                      </a:r>
                      <a:endParaRPr lang="en-US" altLang="zh-CN" sz="1800" dirty="0">
                        <a:solidFill>
                          <a:schemeClr val="tx1"/>
                        </a:solidFill>
                        <a:latin typeface="微软雅黑" panose="020B0503020204020204" pitchFamily="34" charset="-122"/>
                        <a:ea typeface="微软雅黑" panose="020B0503020204020204" pitchFamily="34" charset="-122"/>
                      </a:endParaRPr>
                    </a:p>
                    <a:p>
                      <a:pPr algn="ctr"/>
                      <a:r>
                        <a:rPr lang="zh-CN" altLang="en-US" sz="1800" dirty="0">
                          <a:solidFill>
                            <a:schemeClr val="tx1"/>
                          </a:solidFill>
                          <a:latin typeface="微软雅黑" panose="020B0503020204020204" pitchFamily="34" charset="-122"/>
                          <a:ea typeface="微软雅黑" panose="020B0503020204020204" pitchFamily="34" charset="-122"/>
                        </a:rPr>
                        <a:t>脆弱性分析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无监督</a:t>
                      </a:r>
                      <a:endParaRPr lang="en-US" altLang="zh-CN" sz="1800" dirty="0">
                        <a:solidFill>
                          <a:schemeClr val="tx1"/>
                        </a:solidFill>
                        <a:latin typeface="微软雅黑" panose="020B0503020204020204" pitchFamily="34" charset="-122"/>
                        <a:ea typeface="微软雅黑" panose="020B0503020204020204" pitchFamily="34" charset="-122"/>
                      </a:endParaRPr>
                    </a:p>
                    <a:p>
                      <a:pPr algn="ctr"/>
                      <a:r>
                        <a:rPr lang="zh-CN" altLang="en-US" sz="1800" dirty="0">
                          <a:solidFill>
                            <a:schemeClr val="tx1"/>
                          </a:solidFill>
                          <a:latin typeface="微软雅黑" panose="020B0503020204020204" pitchFamily="34" charset="-122"/>
                          <a:ea typeface="微软雅黑" panose="020B0503020204020204" pitchFamily="34" charset="-122"/>
                        </a:rPr>
                        <a:t>深度学习构建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901459">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案例分析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总结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7" name="组合 16">
            <a:extLst>
              <a:ext uri="{FF2B5EF4-FFF2-40B4-BE49-F238E27FC236}">
                <a16:creationId xmlns:a16="http://schemas.microsoft.com/office/drawing/2014/main" id="{0D179E0B-B124-1B46-AF59-6C2715E4DFF6}"/>
              </a:ext>
            </a:extLst>
          </p:cNvPr>
          <p:cNvGrpSpPr/>
          <p:nvPr userDrawn="1"/>
        </p:nvGrpSpPr>
        <p:grpSpPr>
          <a:xfrm>
            <a:off x="-22073" y="3107207"/>
            <a:ext cx="1981044" cy="869497"/>
            <a:chOff x="0" y="1272662"/>
            <a:chExt cx="1691680" cy="788186"/>
          </a:xfrm>
          <a:gradFill>
            <a:gsLst>
              <a:gs pos="100000">
                <a:srgbClr val="4A82E1"/>
              </a:gs>
              <a:gs pos="0">
                <a:srgbClr val="3F70C4"/>
              </a:gs>
            </a:gsLst>
            <a:lin ang="0" scaled="1"/>
          </a:gradFill>
          <a:effectLst>
            <a:outerShdw blurRad="63500" sx="102000" sy="102000" algn="ctr" rotWithShape="0">
              <a:prstClr val="black">
                <a:alpha val="40000"/>
              </a:prstClr>
            </a:outerShdw>
          </a:effectLst>
        </p:grpSpPr>
        <p:sp>
          <p:nvSpPr>
            <p:cNvPr id="18" name="矩形 17">
              <a:extLst>
                <a:ext uri="{FF2B5EF4-FFF2-40B4-BE49-F238E27FC236}">
                  <a16:creationId xmlns:a16="http://schemas.microsoft.com/office/drawing/2014/main" id="{BFA9424E-59BC-EF44-94AA-84F4BD8EADD2}"/>
                </a:ext>
              </a:extLst>
            </p:cNvPr>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应急公交</a:t>
              </a:r>
              <a:endParaRPr lang="en-US" altLang="zh-CN" b="1" dirty="0">
                <a:latin typeface="微软雅黑" panose="020B0503020204020204" pitchFamily="34" charset="-122"/>
                <a:ea typeface="微软雅黑" panose="020B0503020204020204" pitchFamily="34" charset="-122"/>
              </a:endParaRPr>
            </a:p>
            <a:p>
              <a:pPr algn="ctr"/>
              <a:r>
                <a:rPr lang="zh-CN" altLang="en-US" b="1" dirty="0">
                  <a:latin typeface="微软雅黑" panose="020B0503020204020204" pitchFamily="34" charset="-122"/>
                  <a:ea typeface="微软雅黑" panose="020B0503020204020204" pitchFamily="34" charset="-122"/>
                </a:rPr>
                <a:t>备车点选址模型</a:t>
              </a:r>
            </a:p>
          </p:txBody>
        </p:sp>
        <p:sp>
          <p:nvSpPr>
            <p:cNvPr id="19" name="等腰三角形 11">
              <a:extLst>
                <a:ext uri="{FF2B5EF4-FFF2-40B4-BE49-F238E27FC236}">
                  <a16:creationId xmlns:a16="http://schemas.microsoft.com/office/drawing/2014/main" id="{BBB0834B-7696-B84C-BFEC-76CB9565E20F}"/>
                </a:ext>
              </a:extLst>
            </p:cNvPr>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 name="图片 19">
            <a:extLst>
              <a:ext uri="{FF2B5EF4-FFF2-40B4-BE49-F238E27FC236}">
                <a16:creationId xmlns:a16="http://schemas.microsoft.com/office/drawing/2014/main" id="{BE8BB9F1-9278-4E44-8417-B41BE5F24CAE}"/>
              </a:ext>
            </a:extLst>
          </p:cNvPr>
          <p:cNvPicPr>
            <a:picLocks noChangeAspect="1"/>
          </p:cNvPicPr>
          <p:nvPr userDrawn="1"/>
        </p:nvPicPr>
        <p:blipFill>
          <a:blip r:embed="rId2"/>
          <a:stretch>
            <a:fillRect/>
          </a:stretch>
        </p:blipFill>
        <p:spPr>
          <a:xfrm>
            <a:off x="452362" y="151120"/>
            <a:ext cx="1054249" cy="1058183"/>
          </a:xfrm>
          <a:prstGeom prst="rect">
            <a:avLst/>
          </a:prstGeom>
        </p:spPr>
      </p:pic>
      <p:pic>
        <p:nvPicPr>
          <p:cNvPr id="24" name="图片 23">
            <a:extLst>
              <a:ext uri="{FF2B5EF4-FFF2-40B4-BE49-F238E27FC236}">
                <a16:creationId xmlns:a16="http://schemas.microsoft.com/office/drawing/2014/main" id="{097517BC-1782-664A-B3F9-8B60DFEFADD0}"/>
              </a:ext>
            </a:extLst>
          </p:cNvPr>
          <p:cNvPicPr>
            <a:picLocks noChangeAspect="1"/>
          </p:cNvPicPr>
          <p:nvPr userDrawn="1"/>
        </p:nvPicPr>
        <p:blipFill rotWithShape="1">
          <a:blip r:embed="rId3">
            <a:biLevel thresh="25000"/>
            <a:alphaModFix amt="70000"/>
          </a:blip>
          <a:srcRect l="14490" t="16343" r="14599" b="10660"/>
          <a:stretch/>
        </p:blipFill>
        <p:spPr>
          <a:xfrm>
            <a:off x="11604432" y="6383584"/>
            <a:ext cx="512911" cy="527997"/>
          </a:xfrm>
          <a:prstGeom prst="rect">
            <a:avLst/>
          </a:prstGeom>
        </p:spPr>
      </p:pic>
      <p:sp>
        <p:nvSpPr>
          <p:cNvPr id="25" name="等腰三角形 9">
            <a:extLst>
              <a:ext uri="{FF2B5EF4-FFF2-40B4-BE49-F238E27FC236}">
                <a16:creationId xmlns:a16="http://schemas.microsoft.com/office/drawing/2014/main" id="{E37E7650-2C36-C54E-B119-DF6D0AF034DD}"/>
              </a:ext>
            </a:extLst>
          </p:cNvPr>
          <p:cNvSpPr/>
          <p:nvPr userDrawn="1"/>
        </p:nvSpPr>
        <p:spPr>
          <a:xfrm rot="16200000">
            <a:off x="1813599" y="3482801"/>
            <a:ext cx="144016" cy="144016"/>
          </a:xfrm>
          <a:prstGeom prst="triangl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Picture 56">
            <a:extLst>
              <a:ext uri="{FF2B5EF4-FFF2-40B4-BE49-F238E27FC236}">
                <a16:creationId xmlns:a16="http://schemas.microsoft.com/office/drawing/2014/main" id="{27BDA0AD-8DB3-744E-B347-4B10799ACB27}"/>
              </a:ext>
            </a:extLst>
          </p:cNvPr>
          <p:cNvPicPr>
            <a:picLocks noChangeAspect="1"/>
          </p:cNvPicPr>
          <p:nvPr userDrawn="1"/>
        </p:nvPicPr>
        <p:blipFill rotWithShape="1">
          <a:blip r:embed="rId4">
            <a:duotone>
              <a:schemeClr val="accent3">
                <a:shade val="45000"/>
                <a:satMod val="135000"/>
              </a:schemeClr>
              <a:prstClr val="white"/>
            </a:duotone>
            <a:lum bright="40000" contrast="-40000"/>
            <a:alphaModFix amt="13000"/>
          </a:blip>
          <a:srcRect l="7855" t="10763" r="81917" b="39424"/>
          <a:stretch/>
        </p:blipFill>
        <p:spPr>
          <a:xfrm>
            <a:off x="9219814" y="277078"/>
            <a:ext cx="2972185" cy="6029347"/>
          </a:xfrm>
          <a:prstGeom prst="rect">
            <a:avLst/>
          </a:prstGeom>
        </p:spPr>
      </p:pic>
      <p:grpSp>
        <p:nvGrpSpPr>
          <p:cNvPr id="31" name="组合 30">
            <a:extLst>
              <a:ext uri="{FF2B5EF4-FFF2-40B4-BE49-F238E27FC236}">
                <a16:creationId xmlns:a16="http://schemas.microsoft.com/office/drawing/2014/main" id="{3FEF23A3-79EA-594D-A632-F9C344760B9D}"/>
              </a:ext>
            </a:extLst>
          </p:cNvPr>
          <p:cNvGrpSpPr/>
          <p:nvPr userDrawn="1"/>
        </p:nvGrpSpPr>
        <p:grpSpPr>
          <a:xfrm>
            <a:off x="2240901" y="1074293"/>
            <a:ext cx="7194044" cy="45719"/>
            <a:chOff x="247135" y="747537"/>
            <a:chExt cx="7745928" cy="45719"/>
          </a:xfrm>
        </p:grpSpPr>
        <p:cxnSp>
          <p:nvCxnSpPr>
            <p:cNvPr id="32" name="直接连接符 53">
              <a:extLst>
                <a:ext uri="{FF2B5EF4-FFF2-40B4-BE49-F238E27FC236}">
                  <a16:creationId xmlns:a16="http://schemas.microsoft.com/office/drawing/2014/main" id="{FC57E93D-CB7D-784F-AA8D-0A8A0F1A5CAA}"/>
                </a:ext>
              </a:extLst>
            </p:cNvPr>
            <p:cNvCxnSpPr/>
            <p:nvPr/>
          </p:nvCxnSpPr>
          <p:spPr>
            <a:xfrm flipH="1">
              <a:off x="247135" y="770396"/>
              <a:ext cx="7745928" cy="0"/>
            </a:xfrm>
            <a:prstGeom prst="line">
              <a:avLst/>
            </a:prstGeom>
            <a:ln>
              <a:solidFill>
                <a:srgbClr val="4571C4"/>
              </a:solidFill>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E74E6B1C-207B-0149-8607-5C2925B86DB4}"/>
                </a:ext>
              </a:extLst>
            </p:cNvPr>
            <p:cNvSpPr/>
            <p:nvPr/>
          </p:nvSpPr>
          <p:spPr>
            <a:xfrm>
              <a:off x="247135" y="747537"/>
              <a:ext cx="3123921" cy="45719"/>
            </a:xfrm>
            <a:prstGeom prst="rect">
              <a:avLst/>
            </a:prstGeom>
            <a:ln>
              <a:solidFill>
                <a:srgbClr val="4571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4" name="文本占位符 24">
            <a:extLst>
              <a:ext uri="{FF2B5EF4-FFF2-40B4-BE49-F238E27FC236}">
                <a16:creationId xmlns:a16="http://schemas.microsoft.com/office/drawing/2014/main" id="{615CE6B0-8794-724F-9D97-DF6C3B697413}"/>
              </a:ext>
            </a:extLst>
          </p:cNvPr>
          <p:cNvSpPr>
            <a:spLocks noGrp="1"/>
          </p:cNvSpPr>
          <p:nvPr>
            <p:ph type="body" sz="quarter" idx="13" hasCustomPrompt="1"/>
          </p:nvPr>
        </p:nvSpPr>
        <p:spPr>
          <a:xfrm>
            <a:off x="2215044" y="388681"/>
            <a:ext cx="4133801" cy="583059"/>
          </a:xfrm>
          <a:prstGeom prst="rect">
            <a:avLst/>
          </a:prstGeom>
        </p:spPr>
        <p:txBody>
          <a:bodyPr>
            <a:noAutofit/>
          </a:bodyPr>
          <a:lstStyle>
            <a:lvl1pPr>
              <a:buNone/>
              <a:defRPr lang="zh-CN" altLang="en-US" sz="3600" b="1" i="0" kern="1200" baseline="0" dirty="0">
                <a:solidFill>
                  <a:srgbClr val="4372C4"/>
                </a:solidFill>
                <a:latin typeface="Arial" panose="020B0604020202020204" pitchFamily="34" charset="0"/>
                <a:ea typeface="Microsoft YaHei" panose="020B0503020204020204" pitchFamily="34" charset="-122"/>
                <a:cs typeface="+mn-cs"/>
              </a:defRPr>
            </a:lvl1pPr>
          </a:lstStyle>
          <a:p>
            <a:pPr marL="0" lvl="0" algn="l" defTabSz="609585" rtl="0" eaLnBrk="1" fontAlgn="base" latinLnBrk="0" hangingPunct="1">
              <a:spcBef>
                <a:spcPct val="0"/>
              </a:spcBef>
              <a:spcAft>
                <a:spcPct val="0"/>
              </a:spcAft>
              <a:defRPr/>
            </a:pPr>
            <a:r>
              <a:rPr kumimoji="1" lang="zh-CN" altLang="en-US" dirty="0"/>
              <a:t>同济大学</a:t>
            </a:r>
          </a:p>
        </p:txBody>
      </p:sp>
      <p:sp>
        <p:nvSpPr>
          <p:cNvPr id="29" name="矩形 28">
            <a:extLst>
              <a:ext uri="{FF2B5EF4-FFF2-40B4-BE49-F238E27FC236}">
                <a16:creationId xmlns:a16="http://schemas.microsoft.com/office/drawing/2014/main" id="{844B6D5E-7E5A-460E-86CA-68F29F1EB676}"/>
              </a:ext>
            </a:extLst>
          </p:cNvPr>
          <p:cNvSpPr/>
          <p:nvPr userDrawn="1"/>
        </p:nvSpPr>
        <p:spPr>
          <a:xfrm>
            <a:off x="0" y="6435969"/>
            <a:ext cx="12191999" cy="422029"/>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170C0C04-E408-48A9-82A4-3716296300DE}" type="slidenum">
              <a:rPr lang="zh-CN" altLang="en-US" sz="14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r"/>
              <a:t>‹#›</a:t>
            </a:fld>
            <a:endParaRPr lang="zh-CN" altLang="en-US" dirty="0"/>
          </a:p>
        </p:txBody>
      </p:sp>
      <p:sp>
        <p:nvSpPr>
          <p:cNvPr id="30" name="矩形 29">
            <a:extLst>
              <a:ext uri="{FF2B5EF4-FFF2-40B4-BE49-F238E27FC236}">
                <a16:creationId xmlns:a16="http://schemas.microsoft.com/office/drawing/2014/main" id="{D5B01104-943F-48F2-8741-8018CE4926FA}"/>
              </a:ext>
            </a:extLst>
          </p:cNvPr>
          <p:cNvSpPr/>
          <p:nvPr userDrawn="1"/>
        </p:nvSpPr>
        <p:spPr>
          <a:xfrm>
            <a:off x="108810" y="6509334"/>
            <a:ext cx="5480582" cy="286232"/>
          </a:xfrm>
          <a:prstGeom prst="rect">
            <a:avLst/>
          </a:prstGeom>
        </p:spPr>
        <p:txBody>
          <a:bodyPr wrap="square">
            <a:spAutoFit/>
          </a:bodyPr>
          <a:lstStyle/>
          <a:p>
            <a:pPr marL="0" marR="0" indent="0" algn="l" rtl="0" eaLnBrk="1" fontAlgn="auto" latinLnBrk="0" hangingPunct="1">
              <a:lnSpc>
                <a:spcPct val="90000"/>
              </a:lnSpc>
              <a:spcBef>
                <a:spcPts val="750"/>
              </a:spcBef>
              <a:spcAft>
                <a:spcPts val="0"/>
              </a:spcAft>
            </a:pPr>
            <a:r>
              <a:rPr lang="zh-CN" altLang="en-US" sz="1400" b="0" i="0" kern="1200" spc="130" baseline="0" dirty="0">
                <a:solidFill>
                  <a:srgbClr val="FFFFFF"/>
                </a:solidFill>
                <a:effectLst/>
                <a:latin typeface="Microsoft YaHei Light" panose="020B0503020204020204" pitchFamily="34" charset="-122"/>
                <a:ea typeface="Microsoft YaHei Light" panose="020B0503020204020204" pitchFamily="34" charset="-122"/>
                <a:cs typeface="+mn-cs"/>
              </a:rPr>
              <a:t>基于地铁网络脆弱性分析的应急公交备车点选址研究</a:t>
            </a:r>
            <a:endParaRPr lang="zh-CN" altLang="zh-CN" sz="1400" dirty="0">
              <a:effectLst/>
            </a:endParaRPr>
          </a:p>
        </p:txBody>
      </p:sp>
      <p:sp>
        <p:nvSpPr>
          <p:cNvPr id="35" name="矩形 34">
            <a:extLst>
              <a:ext uri="{FF2B5EF4-FFF2-40B4-BE49-F238E27FC236}">
                <a16:creationId xmlns:a16="http://schemas.microsoft.com/office/drawing/2014/main" id="{D0E066C7-C9B9-45C1-81BE-A10B3786C12C}"/>
              </a:ext>
            </a:extLst>
          </p:cNvPr>
          <p:cNvSpPr/>
          <p:nvPr userDrawn="1"/>
        </p:nvSpPr>
        <p:spPr>
          <a:xfrm>
            <a:off x="9434945" y="6519075"/>
            <a:ext cx="2208455" cy="286232"/>
          </a:xfrm>
          <a:prstGeom prst="rect">
            <a:avLst/>
          </a:prstGeom>
        </p:spPr>
        <p:txBody>
          <a:bodyPr wrap="square">
            <a:spAutoFit/>
          </a:body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zh-CN" altLang="en-US"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rPr>
              <a:t>交通运输工程学院 宋禧</a:t>
            </a:r>
            <a:endParaRPr lang="en-US" altLang="zh-CN"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endParaRPr>
          </a:p>
        </p:txBody>
      </p:sp>
    </p:spTree>
    <p:extLst>
      <p:ext uri="{BB962C8B-B14F-4D97-AF65-F5344CB8AC3E}">
        <p14:creationId xmlns:p14="http://schemas.microsoft.com/office/powerpoint/2010/main" val="283619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实验与成果">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E43FFC02-37A3-3F44-A14F-2E78EB34872F}"/>
              </a:ext>
            </a:extLst>
          </p:cNvPr>
          <p:cNvSpPr/>
          <p:nvPr userDrawn="1"/>
        </p:nvSpPr>
        <p:spPr>
          <a:xfrm>
            <a:off x="-22073" y="0"/>
            <a:ext cx="198104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表格 15">
            <a:extLst>
              <a:ext uri="{FF2B5EF4-FFF2-40B4-BE49-F238E27FC236}">
                <a16:creationId xmlns:a16="http://schemas.microsoft.com/office/drawing/2014/main" id="{C9B7E63C-3119-2C4D-A87C-713BA4CDA80D}"/>
              </a:ext>
            </a:extLst>
          </p:cNvPr>
          <p:cNvGraphicFramePr>
            <a:graphicFrameLocks noGrp="1"/>
          </p:cNvGraphicFramePr>
          <p:nvPr userDrawn="1">
            <p:extLst>
              <p:ext uri="{D42A27DB-BD31-4B8C-83A1-F6EECF244321}">
                <p14:modId xmlns:p14="http://schemas.microsoft.com/office/powerpoint/2010/main" val="2320483725"/>
              </p:ext>
            </p:extLst>
          </p:nvPr>
        </p:nvGraphicFramePr>
        <p:xfrm>
          <a:off x="-11035" y="1353710"/>
          <a:ext cx="1970006" cy="4408763"/>
        </p:xfrm>
        <a:graphic>
          <a:graphicData uri="http://schemas.openxmlformats.org/drawingml/2006/table">
            <a:tbl>
              <a:tblPr>
                <a:tableStyleId>{2D5ABB26-0587-4C30-8999-92F81FD0307C}</a:tableStyleId>
              </a:tblPr>
              <a:tblGrid>
                <a:gridCol w="1970006">
                  <a:extLst>
                    <a:ext uri="{9D8B030D-6E8A-4147-A177-3AD203B41FA5}">
                      <a16:colId xmlns:a16="http://schemas.microsoft.com/office/drawing/2014/main" val="20000"/>
                    </a:ext>
                  </a:extLst>
                </a:gridCol>
              </a:tblGrid>
              <a:tr h="876826">
                <a:tc>
                  <a:txBody>
                    <a:bodyPr/>
                    <a:lstStyle/>
                    <a:p>
                      <a:pPr algn="ctr"/>
                      <a:r>
                        <a:rPr lang="zh-CN" altLang="en-US" dirty="0">
                          <a:latin typeface="微软雅黑" panose="020B0503020204020204" pitchFamily="34" charset="-122"/>
                          <a:ea typeface="微软雅黑" panose="020B0503020204020204" pitchFamily="34" charset="-122"/>
                        </a:rPr>
                        <a:t>绪论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地铁网络</a:t>
                      </a:r>
                      <a:endParaRPr lang="en-US" altLang="zh-CN" sz="1800" dirty="0">
                        <a:solidFill>
                          <a:schemeClr val="tx1"/>
                        </a:solidFill>
                        <a:latin typeface="微软雅黑" panose="020B0503020204020204" pitchFamily="34" charset="-122"/>
                        <a:ea typeface="微软雅黑" panose="020B0503020204020204" pitchFamily="34" charset="-122"/>
                      </a:endParaRPr>
                    </a:p>
                    <a:p>
                      <a:pPr algn="ctr"/>
                      <a:r>
                        <a:rPr lang="zh-CN" altLang="en-US" sz="1800" dirty="0">
                          <a:solidFill>
                            <a:schemeClr val="tx1"/>
                          </a:solidFill>
                          <a:latin typeface="微软雅黑" panose="020B0503020204020204" pitchFamily="34" charset="-122"/>
                          <a:ea typeface="微软雅黑" panose="020B0503020204020204" pitchFamily="34" charset="-122"/>
                        </a:rPr>
                        <a:t>脆弱性分析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应急公交</a:t>
                      </a:r>
                      <a:endParaRPr lang="en-US" altLang="zh-CN" sz="1800" dirty="0">
                        <a:solidFill>
                          <a:schemeClr val="tx1"/>
                        </a:solidFill>
                        <a:latin typeface="微软雅黑" panose="020B0503020204020204" pitchFamily="34" charset="-122"/>
                        <a:ea typeface="微软雅黑" panose="020B0503020204020204" pitchFamily="34" charset="-122"/>
                      </a:endParaRPr>
                    </a:p>
                    <a:p>
                      <a:pPr algn="ctr"/>
                      <a:r>
                        <a:rPr lang="zh-CN" altLang="en-US" sz="1800" dirty="0">
                          <a:solidFill>
                            <a:schemeClr val="tx1"/>
                          </a:solidFill>
                          <a:latin typeface="微软雅黑" panose="020B0503020204020204" pitchFamily="34" charset="-122"/>
                          <a:ea typeface="微软雅黑" panose="020B0503020204020204" pitchFamily="34" charset="-122"/>
                        </a:rPr>
                        <a:t>备车点选址模型</a:t>
                      </a:r>
                      <a:endParaRPr lang="en-US" altLang="zh-CN" sz="18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901459">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实验与成果</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总结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7" name="组合 16">
            <a:extLst>
              <a:ext uri="{FF2B5EF4-FFF2-40B4-BE49-F238E27FC236}">
                <a16:creationId xmlns:a16="http://schemas.microsoft.com/office/drawing/2014/main" id="{0D179E0B-B124-1B46-AF59-6C2715E4DFF6}"/>
              </a:ext>
            </a:extLst>
          </p:cNvPr>
          <p:cNvGrpSpPr/>
          <p:nvPr userDrawn="1"/>
        </p:nvGrpSpPr>
        <p:grpSpPr>
          <a:xfrm>
            <a:off x="-22073" y="3989336"/>
            <a:ext cx="1981044" cy="905393"/>
            <a:chOff x="0" y="1272662"/>
            <a:chExt cx="1691680" cy="788186"/>
          </a:xfrm>
          <a:gradFill>
            <a:gsLst>
              <a:gs pos="100000">
                <a:srgbClr val="4A82E1"/>
              </a:gs>
              <a:gs pos="0">
                <a:srgbClr val="3F70C4"/>
              </a:gs>
            </a:gsLst>
            <a:lin ang="0" scaled="1"/>
          </a:gradFill>
          <a:effectLst>
            <a:outerShdw blurRad="63500" sx="102000" sy="102000" algn="ctr" rotWithShape="0">
              <a:prstClr val="black">
                <a:alpha val="40000"/>
              </a:prstClr>
            </a:outerShdw>
          </a:effectLst>
        </p:grpSpPr>
        <p:sp>
          <p:nvSpPr>
            <p:cNvPr id="18" name="矩形 17">
              <a:extLst>
                <a:ext uri="{FF2B5EF4-FFF2-40B4-BE49-F238E27FC236}">
                  <a16:creationId xmlns:a16="http://schemas.microsoft.com/office/drawing/2014/main" id="{BFA9424E-59BC-EF44-94AA-84F4BD8EADD2}"/>
                </a:ext>
              </a:extLst>
            </p:cNvPr>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案例分析</a:t>
              </a:r>
            </a:p>
          </p:txBody>
        </p:sp>
        <p:sp>
          <p:nvSpPr>
            <p:cNvPr id="19" name="等腰三角形 11">
              <a:extLst>
                <a:ext uri="{FF2B5EF4-FFF2-40B4-BE49-F238E27FC236}">
                  <a16:creationId xmlns:a16="http://schemas.microsoft.com/office/drawing/2014/main" id="{BBB0834B-7696-B84C-BFEC-76CB9565E20F}"/>
                </a:ext>
              </a:extLst>
            </p:cNvPr>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 name="图片 19">
            <a:extLst>
              <a:ext uri="{FF2B5EF4-FFF2-40B4-BE49-F238E27FC236}">
                <a16:creationId xmlns:a16="http://schemas.microsoft.com/office/drawing/2014/main" id="{BE8BB9F1-9278-4E44-8417-B41BE5F24CAE}"/>
              </a:ext>
            </a:extLst>
          </p:cNvPr>
          <p:cNvPicPr>
            <a:picLocks noChangeAspect="1"/>
          </p:cNvPicPr>
          <p:nvPr userDrawn="1"/>
        </p:nvPicPr>
        <p:blipFill>
          <a:blip r:embed="rId2"/>
          <a:stretch>
            <a:fillRect/>
          </a:stretch>
        </p:blipFill>
        <p:spPr>
          <a:xfrm>
            <a:off x="452362" y="151120"/>
            <a:ext cx="1054249" cy="1058183"/>
          </a:xfrm>
          <a:prstGeom prst="rect">
            <a:avLst/>
          </a:prstGeom>
        </p:spPr>
      </p:pic>
      <p:sp>
        <p:nvSpPr>
          <p:cNvPr id="25" name="等腰三角形 9">
            <a:extLst>
              <a:ext uri="{FF2B5EF4-FFF2-40B4-BE49-F238E27FC236}">
                <a16:creationId xmlns:a16="http://schemas.microsoft.com/office/drawing/2014/main" id="{E37E7650-2C36-C54E-B119-DF6D0AF034DD}"/>
              </a:ext>
            </a:extLst>
          </p:cNvPr>
          <p:cNvSpPr/>
          <p:nvPr userDrawn="1"/>
        </p:nvSpPr>
        <p:spPr>
          <a:xfrm rot="16200000">
            <a:off x="1813599" y="4364930"/>
            <a:ext cx="144016" cy="144016"/>
          </a:xfrm>
          <a:prstGeom prst="triangl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Picture 56">
            <a:extLst>
              <a:ext uri="{FF2B5EF4-FFF2-40B4-BE49-F238E27FC236}">
                <a16:creationId xmlns:a16="http://schemas.microsoft.com/office/drawing/2014/main" id="{406052F2-5099-9448-A080-DB1FD5B54343}"/>
              </a:ext>
            </a:extLst>
          </p:cNvPr>
          <p:cNvPicPr>
            <a:picLocks noChangeAspect="1"/>
          </p:cNvPicPr>
          <p:nvPr userDrawn="1"/>
        </p:nvPicPr>
        <p:blipFill rotWithShape="1">
          <a:blip r:embed="rId3">
            <a:duotone>
              <a:schemeClr val="accent3">
                <a:shade val="45000"/>
                <a:satMod val="135000"/>
              </a:schemeClr>
              <a:prstClr val="white"/>
            </a:duotone>
            <a:lum bright="40000" contrast="-40000"/>
            <a:alphaModFix amt="13000"/>
          </a:blip>
          <a:srcRect l="7855" t="10763" r="81917" b="39424"/>
          <a:stretch/>
        </p:blipFill>
        <p:spPr>
          <a:xfrm>
            <a:off x="9219814" y="277078"/>
            <a:ext cx="2972185" cy="6029347"/>
          </a:xfrm>
          <a:prstGeom prst="rect">
            <a:avLst/>
          </a:prstGeom>
        </p:spPr>
      </p:pic>
      <p:grpSp>
        <p:nvGrpSpPr>
          <p:cNvPr id="31" name="组合 30">
            <a:extLst>
              <a:ext uri="{FF2B5EF4-FFF2-40B4-BE49-F238E27FC236}">
                <a16:creationId xmlns:a16="http://schemas.microsoft.com/office/drawing/2014/main" id="{0AAA32C7-640D-CA45-9404-090F4A3CF0CB}"/>
              </a:ext>
            </a:extLst>
          </p:cNvPr>
          <p:cNvGrpSpPr/>
          <p:nvPr userDrawn="1"/>
        </p:nvGrpSpPr>
        <p:grpSpPr>
          <a:xfrm>
            <a:off x="2240901" y="1074293"/>
            <a:ext cx="7194044" cy="45719"/>
            <a:chOff x="247135" y="747537"/>
            <a:chExt cx="7745928" cy="45719"/>
          </a:xfrm>
        </p:grpSpPr>
        <p:cxnSp>
          <p:nvCxnSpPr>
            <p:cNvPr id="32" name="直接连接符 53">
              <a:extLst>
                <a:ext uri="{FF2B5EF4-FFF2-40B4-BE49-F238E27FC236}">
                  <a16:creationId xmlns:a16="http://schemas.microsoft.com/office/drawing/2014/main" id="{ED7D2048-D466-8644-8134-D708313F5E95}"/>
                </a:ext>
              </a:extLst>
            </p:cNvPr>
            <p:cNvCxnSpPr/>
            <p:nvPr/>
          </p:nvCxnSpPr>
          <p:spPr>
            <a:xfrm flipH="1">
              <a:off x="247135" y="770396"/>
              <a:ext cx="7745928" cy="0"/>
            </a:xfrm>
            <a:prstGeom prst="line">
              <a:avLst/>
            </a:prstGeom>
            <a:ln>
              <a:solidFill>
                <a:srgbClr val="4571C4"/>
              </a:solidFill>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DE295C3E-FAF1-8C40-A655-360C2ADD1E31}"/>
                </a:ext>
              </a:extLst>
            </p:cNvPr>
            <p:cNvSpPr/>
            <p:nvPr/>
          </p:nvSpPr>
          <p:spPr>
            <a:xfrm>
              <a:off x="247135" y="747537"/>
              <a:ext cx="3123921" cy="45719"/>
            </a:xfrm>
            <a:prstGeom prst="rect">
              <a:avLst/>
            </a:prstGeom>
            <a:ln>
              <a:solidFill>
                <a:srgbClr val="4571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4" name="文本占位符 24">
            <a:extLst>
              <a:ext uri="{FF2B5EF4-FFF2-40B4-BE49-F238E27FC236}">
                <a16:creationId xmlns:a16="http://schemas.microsoft.com/office/drawing/2014/main" id="{0E5C0682-7C1A-3E49-B2F4-B3CAA618A132}"/>
              </a:ext>
            </a:extLst>
          </p:cNvPr>
          <p:cNvSpPr>
            <a:spLocks noGrp="1"/>
          </p:cNvSpPr>
          <p:nvPr>
            <p:ph type="body" sz="quarter" idx="13" hasCustomPrompt="1"/>
          </p:nvPr>
        </p:nvSpPr>
        <p:spPr>
          <a:xfrm>
            <a:off x="2215044" y="388681"/>
            <a:ext cx="4133801" cy="583059"/>
          </a:xfrm>
          <a:prstGeom prst="rect">
            <a:avLst/>
          </a:prstGeom>
        </p:spPr>
        <p:txBody>
          <a:bodyPr>
            <a:noAutofit/>
          </a:bodyPr>
          <a:lstStyle>
            <a:lvl1pPr>
              <a:buNone/>
              <a:defRPr lang="zh-CN" altLang="en-US" sz="3600" b="1" i="0" kern="1200" baseline="0" dirty="0">
                <a:solidFill>
                  <a:srgbClr val="4372C4"/>
                </a:solidFill>
                <a:latin typeface="Arial" panose="020B0604020202020204" pitchFamily="34" charset="0"/>
                <a:ea typeface="Microsoft YaHei" panose="020B0503020204020204" pitchFamily="34" charset="-122"/>
                <a:cs typeface="+mn-cs"/>
              </a:defRPr>
            </a:lvl1pPr>
          </a:lstStyle>
          <a:p>
            <a:pPr marL="0" lvl="0" algn="l" defTabSz="609585" rtl="0" eaLnBrk="1" fontAlgn="base" latinLnBrk="0" hangingPunct="1">
              <a:spcBef>
                <a:spcPct val="0"/>
              </a:spcBef>
              <a:spcAft>
                <a:spcPct val="0"/>
              </a:spcAft>
              <a:defRPr/>
            </a:pPr>
            <a:r>
              <a:rPr kumimoji="1" lang="zh-CN" altLang="en-US" dirty="0"/>
              <a:t>同济大学</a:t>
            </a:r>
          </a:p>
        </p:txBody>
      </p:sp>
      <p:sp>
        <p:nvSpPr>
          <p:cNvPr id="23" name="矩形 22">
            <a:extLst>
              <a:ext uri="{FF2B5EF4-FFF2-40B4-BE49-F238E27FC236}">
                <a16:creationId xmlns:a16="http://schemas.microsoft.com/office/drawing/2014/main" id="{6526F4C1-3488-4481-8019-33D7108B275E}"/>
              </a:ext>
            </a:extLst>
          </p:cNvPr>
          <p:cNvSpPr/>
          <p:nvPr userDrawn="1"/>
        </p:nvSpPr>
        <p:spPr>
          <a:xfrm>
            <a:off x="0" y="6435969"/>
            <a:ext cx="12191999" cy="422029"/>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170C0C04-E408-48A9-82A4-3716296300DE}" type="slidenum">
              <a:rPr lang="zh-CN" altLang="en-US" sz="14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r"/>
              <a:t>‹#›</a:t>
            </a:fld>
            <a:endParaRPr lang="zh-CN" altLang="en-US" dirty="0"/>
          </a:p>
        </p:txBody>
      </p:sp>
      <p:sp>
        <p:nvSpPr>
          <p:cNvPr id="26" name="矩形 25">
            <a:extLst>
              <a:ext uri="{FF2B5EF4-FFF2-40B4-BE49-F238E27FC236}">
                <a16:creationId xmlns:a16="http://schemas.microsoft.com/office/drawing/2014/main" id="{DCFECDE8-EE7F-4015-AD35-598C7B91C474}"/>
              </a:ext>
            </a:extLst>
          </p:cNvPr>
          <p:cNvSpPr/>
          <p:nvPr userDrawn="1"/>
        </p:nvSpPr>
        <p:spPr>
          <a:xfrm>
            <a:off x="108810" y="6509334"/>
            <a:ext cx="5480582" cy="286232"/>
          </a:xfrm>
          <a:prstGeom prst="rect">
            <a:avLst/>
          </a:prstGeom>
        </p:spPr>
        <p:txBody>
          <a:bodyPr wrap="square">
            <a:spAutoFit/>
          </a:bodyPr>
          <a:lstStyle/>
          <a:p>
            <a:pPr marL="0" marR="0" indent="0" algn="l" rtl="0" eaLnBrk="1" fontAlgn="auto" latinLnBrk="0" hangingPunct="1">
              <a:lnSpc>
                <a:spcPct val="90000"/>
              </a:lnSpc>
              <a:spcBef>
                <a:spcPts val="750"/>
              </a:spcBef>
              <a:spcAft>
                <a:spcPts val="0"/>
              </a:spcAft>
            </a:pPr>
            <a:r>
              <a:rPr lang="zh-CN" altLang="en-US" sz="1400" b="0" i="0" kern="1200" spc="130" baseline="0" dirty="0">
                <a:solidFill>
                  <a:srgbClr val="FFFFFF"/>
                </a:solidFill>
                <a:effectLst/>
                <a:latin typeface="Microsoft YaHei Light" panose="020B0503020204020204" pitchFamily="34" charset="-122"/>
                <a:ea typeface="Microsoft YaHei Light" panose="020B0503020204020204" pitchFamily="34" charset="-122"/>
                <a:cs typeface="+mn-cs"/>
              </a:rPr>
              <a:t>基于地铁网络脆弱性分析的应急公交备车点选址研究</a:t>
            </a:r>
            <a:endParaRPr lang="zh-CN" altLang="zh-CN" sz="1400" dirty="0">
              <a:effectLst/>
            </a:endParaRPr>
          </a:p>
        </p:txBody>
      </p:sp>
      <p:sp>
        <p:nvSpPr>
          <p:cNvPr id="28" name="矩形 27">
            <a:extLst>
              <a:ext uri="{FF2B5EF4-FFF2-40B4-BE49-F238E27FC236}">
                <a16:creationId xmlns:a16="http://schemas.microsoft.com/office/drawing/2014/main" id="{28F3CF9D-51D2-4585-96D1-D0B359ED137C}"/>
              </a:ext>
            </a:extLst>
          </p:cNvPr>
          <p:cNvSpPr/>
          <p:nvPr userDrawn="1"/>
        </p:nvSpPr>
        <p:spPr>
          <a:xfrm>
            <a:off x="9434945" y="6519075"/>
            <a:ext cx="2208455" cy="286232"/>
          </a:xfrm>
          <a:prstGeom prst="rect">
            <a:avLst/>
          </a:prstGeom>
        </p:spPr>
        <p:txBody>
          <a:bodyPr wrap="square">
            <a:spAutoFit/>
          </a:body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zh-CN" altLang="en-US"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rPr>
              <a:t>交通运输工程学院 宋禧</a:t>
            </a:r>
            <a:endParaRPr lang="en-US" altLang="zh-CN"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endParaRPr>
          </a:p>
        </p:txBody>
      </p:sp>
    </p:spTree>
    <p:extLst>
      <p:ext uri="{BB962C8B-B14F-4D97-AF65-F5344CB8AC3E}">
        <p14:creationId xmlns:p14="http://schemas.microsoft.com/office/powerpoint/2010/main" val="2821524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工作总结">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E43FFC02-37A3-3F44-A14F-2E78EB34872F}"/>
              </a:ext>
            </a:extLst>
          </p:cNvPr>
          <p:cNvSpPr/>
          <p:nvPr userDrawn="1"/>
        </p:nvSpPr>
        <p:spPr>
          <a:xfrm>
            <a:off x="-22073" y="0"/>
            <a:ext cx="198104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表格 15">
            <a:extLst>
              <a:ext uri="{FF2B5EF4-FFF2-40B4-BE49-F238E27FC236}">
                <a16:creationId xmlns:a16="http://schemas.microsoft.com/office/drawing/2014/main" id="{C9B7E63C-3119-2C4D-A87C-713BA4CDA80D}"/>
              </a:ext>
            </a:extLst>
          </p:cNvPr>
          <p:cNvGraphicFramePr>
            <a:graphicFrameLocks noGrp="1"/>
          </p:cNvGraphicFramePr>
          <p:nvPr userDrawn="1">
            <p:extLst>
              <p:ext uri="{D42A27DB-BD31-4B8C-83A1-F6EECF244321}">
                <p14:modId xmlns:p14="http://schemas.microsoft.com/office/powerpoint/2010/main" val="3272730073"/>
              </p:ext>
            </p:extLst>
          </p:nvPr>
        </p:nvGraphicFramePr>
        <p:xfrm>
          <a:off x="-11035" y="1353710"/>
          <a:ext cx="1970006" cy="4408763"/>
        </p:xfrm>
        <a:graphic>
          <a:graphicData uri="http://schemas.openxmlformats.org/drawingml/2006/table">
            <a:tbl>
              <a:tblPr>
                <a:tableStyleId>{2D5ABB26-0587-4C30-8999-92F81FD0307C}</a:tableStyleId>
              </a:tblPr>
              <a:tblGrid>
                <a:gridCol w="1970006">
                  <a:extLst>
                    <a:ext uri="{9D8B030D-6E8A-4147-A177-3AD203B41FA5}">
                      <a16:colId xmlns:a16="http://schemas.microsoft.com/office/drawing/2014/main" val="20000"/>
                    </a:ext>
                  </a:extLst>
                </a:gridCol>
              </a:tblGrid>
              <a:tr h="876826">
                <a:tc>
                  <a:txBody>
                    <a:bodyPr/>
                    <a:lstStyle/>
                    <a:p>
                      <a:pPr algn="ctr"/>
                      <a:r>
                        <a:rPr lang="zh-CN" altLang="en-US" dirty="0">
                          <a:latin typeface="微软雅黑" panose="020B0503020204020204" pitchFamily="34" charset="-122"/>
                          <a:ea typeface="微软雅黑" panose="020B0503020204020204" pitchFamily="34" charset="-122"/>
                        </a:rPr>
                        <a:t>绪论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地铁网络</a:t>
                      </a:r>
                      <a:endParaRPr lang="en-US" altLang="zh-CN" sz="1800" dirty="0">
                        <a:solidFill>
                          <a:schemeClr val="tx1"/>
                        </a:solidFill>
                        <a:latin typeface="微软雅黑" panose="020B0503020204020204" pitchFamily="34" charset="-122"/>
                        <a:ea typeface="微软雅黑" panose="020B0503020204020204" pitchFamily="34" charset="-122"/>
                      </a:endParaRPr>
                    </a:p>
                    <a:p>
                      <a:pPr algn="ctr"/>
                      <a:r>
                        <a:rPr lang="zh-CN" altLang="en-US" sz="1800" dirty="0">
                          <a:solidFill>
                            <a:schemeClr val="tx1"/>
                          </a:solidFill>
                          <a:latin typeface="微软雅黑" panose="020B0503020204020204" pitchFamily="34" charset="-122"/>
                          <a:ea typeface="微软雅黑" panose="020B0503020204020204" pitchFamily="34" charset="-122"/>
                        </a:rPr>
                        <a:t>脆弱性分析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应急公交</a:t>
                      </a:r>
                      <a:endParaRPr lang="en-US" altLang="zh-CN" sz="1800" dirty="0">
                        <a:solidFill>
                          <a:schemeClr val="tx1"/>
                        </a:solidFill>
                        <a:latin typeface="微软雅黑" panose="020B0503020204020204" pitchFamily="34" charset="-122"/>
                        <a:ea typeface="微软雅黑" panose="020B0503020204020204" pitchFamily="34" charset="-122"/>
                      </a:endParaRPr>
                    </a:p>
                    <a:p>
                      <a:pPr algn="ctr"/>
                      <a:r>
                        <a:rPr lang="zh-CN" altLang="en-US" sz="1800" dirty="0">
                          <a:solidFill>
                            <a:schemeClr val="tx1"/>
                          </a:solidFill>
                          <a:latin typeface="微软雅黑" panose="020B0503020204020204" pitchFamily="34" charset="-122"/>
                          <a:ea typeface="微软雅黑" panose="020B0503020204020204" pitchFamily="34" charset="-122"/>
                        </a:rPr>
                        <a:t>备车点选址模型</a:t>
                      </a:r>
                      <a:endParaRPr lang="en-US" altLang="zh-CN" sz="18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901459">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案例分析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工作总结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7" name="组合 16">
            <a:extLst>
              <a:ext uri="{FF2B5EF4-FFF2-40B4-BE49-F238E27FC236}">
                <a16:creationId xmlns:a16="http://schemas.microsoft.com/office/drawing/2014/main" id="{0D179E0B-B124-1B46-AF59-6C2715E4DFF6}"/>
              </a:ext>
            </a:extLst>
          </p:cNvPr>
          <p:cNvGrpSpPr/>
          <p:nvPr userDrawn="1"/>
        </p:nvGrpSpPr>
        <p:grpSpPr>
          <a:xfrm>
            <a:off x="-22073" y="4877666"/>
            <a:ext cx="1981044" cy="884807"/>
            <a:chOff x="0" y="1272662"/>
            <a:chExt cx="1691680" cy="788186"/>
          </a:xfrm>
          <a:gradFill>
            <a:gsLst>
              <a:gs pos="100000">
                <a:srgbClr val="4A82E1"/>
              </a:gs>
              <a:gs pos="0">
                <a:srgbClr val="3F70C4"/>
              </a:gs>
            </a:gsLst>
            <a:lin ang="0" scaled="1"/>
          </a:gradFill>
          <a:effectLst>
            <a:outerShdw blurRad="63500" sx="102000" sy="102000" algn="ctr" rotWithShape="0">
              <a:prstClr val="black">
                <a:alpha val="40000"/>
              </a:prstClr>
            </a:outerShdw>
          </a:effectLst>
        </p:grpSpPr>
        <p:sp>
          <p:nvSpPr>
            <p:cNvPr id="18" name="矩形 17">
              <a:extLst>
                <a:ext uri="{FF2B5EF4-FFF2-40B4-BE49-F238E27FC236}">
                  <a16:creationId xmlns:a16="http://schemas.microsoft.com/office/drawing/2014/main" id="{BFA9424E-59BC-EF44-94AA-84F4BD8EADD2}"/>
                </a:ext>
              </a:extLst>
            </p:cNvPr>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总结</a:t>
              </a:r>
            </a:p>
          </p:txBody>
        </p:sp>
        <p:sp>
          <p:nvSpPr>
            <p:cNvPr id="19" name="等腰三角形 11">
              <a:extLst>
                <a:ext uri="{FF2B5EF4-FFF2-40B4-BE49-F238E27FC236}">
                  <a16:creationId xmlns:a16="http://schemas.microsoft.com/office/drawing/2014/main" id="{BBB0834B-7696-B84C-BFEC-76CB9565E20F}"/>
                </a:ext>
              </a:extLst>
            </p:cNvPr>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 name="图片 19">
            <a:extLst>
              <a:ext uri="{FF2B5EF4-FFF2-40B4-BE49-F238E27FC236}">
                <a16:creationId xmlns:a16="http://schemas.microsoft.com/office/drawing/2014/main" id="{BE8BB9F1-9278-4E44-8417-B41BE5F24CAE}"/>
              </a:ext>
            </a:extLst>
          </p:cNvPr>
          <p:cNvPicPr>
            <a:picLocks noChangeAspect="1"/>
          </p:cNvPicPr>
          <p:nvPr userDrawn="1"/>
        </p:nvPicPr>
        <p:blipFill>
          <a:blip r:embed="rId2"/>
          <a:stretch>
            <a:fillRect/>
          </a:stretch>
        </p:blipFill>
        <p:spPr>
          <a:xfrm>
            <a:off x="452362" y="151120"/>
            <a:ext cx="1054249" cy="1058183"/>
          </a:xfrm>
          <a:prstGeom prst="rect">
            <a:avLst/>
          </a:prstGeom>
        </p:spPr>
      </p:pic>
      <p:sp>
        <p:nvSpPr>
          <p:cNvPr id="25" name="等腰三角形 9">
            <a:extLst>
              <a:ext uri="{FF2B5EF4-FFF2-40B4-BE49-F238E27FC236}">
                <a16:creationId xmlns:a16="http://schemas.microsoft.com/office/drawing/2014/main" id="{E37E7650-2C36-C54E-B119-DF6D0AF034DD}"/>
              </a:ext>
            </a:extLst>
          </p:cNvPr>
          <p:cNvSpPr/>
          <p:nvPr userDrawn="1"/>
        </p:nvSpPr>
        <p:spPr>
          <a:xfrm rot="16200000">
            <a:off x="1813599" y="5253260"/>
            <a:ext cx="144016" cy="144016"/>
          </a:xfrm>
          <a:prstGeom prst="triangl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Picture 56">
            <a:extLst>
              <a:ext uri="{FF2B5EF4-FFF2-40B4-BE49-F238E27FC236}">
                <a16:creationId xmlns:a16="http://schemas.microsoft.com/office/drawing/2014/main" id="{B30077D3-EEFC-1D4F-89B2-CFE1233E374C}"/>
              </a:ext>
            </a:extLst>
          </p:cNvPr>
          <p:cNvPicPr>
            <a:picLocks noChangeAspect="1"/>
          </p:cNvPicPr>
          <p:nvPr userDrawn="1"/>
        </p:nvPicPr>
        <p:blipFill rotWithShape="1">
          <a:blip r:embed="rId3">
            <a:duotone>
              <a:schemeClr val="accent3">
                <a:shade val="45000"/>
                <a:satMod val="135000"/>
              </a:schemeClr>
              <a:prstClr val="white"/>
            </a:duotone>
            <a:lum bright="40000" contrast="-40000"/>
            <a:alphaModFix amt="13000"/>
          </a:blip>
          <a:srcRect l="7855" t="10763" r="81917" b="39424"/>
          <a:stretch/>
        </p:blipFill>
        <p:spPr>
          <a:xfrm>
            <a:off x="9219814" y="277078"/>
            <a:ext cx="2972185" cy="6029347"/>
          </a:xfrm>
          <a:prstGeom prst="rect">
            <a:avLst/>
          </a:prstGeom>
        </p:spPr>
      </p:pic>
      <p:grpSp>
        <p:nvGrpSpPr>
          <p:cNvPr id="31" name="组合 30">
            <a:extLst>
              <a:ext uri="{FF2B5EF4-FFF2-40B4-BE49-F238E27FC236}">
                <a16:creationId xmlns:a16="http://schemas.microsoft.com/office/drawing/2014/main" id="{2012853C-7F98-A444-8D36-7C7FBC9EF87B}"/>
              </a:ext>
            </a:extLst>
          </p:cNvPr>
          <p:cNvGrpSpPr/>
          <p:nvPr userDrawn="1"/>
        </p:nvGrpSpPr>
        <p:grpSpPr>
          <a:xfrm>
            <a:off x="2240901" y="1074293"/>
            <a:ext cx="7194044" cy="45719"/>
            <a:chOff x="247135" y="747537"/>
            <a:chExt cx="7745928" cy="45719"/>
          </a:xfrm>
        </p:grpSpPr>
        <p:cxnSp>
          <p:nvCxnSpPr>
            <p:cNvPr id="32" name="直接连接符 53">
              <a:extLst>
                <a:ext uri="{FF2B5EF4-FFF2-40B4-BE49-F238E27FC236}">
                  <a16:creationId xmlns:a16="http://schemas.microsoft.com/office/drawing/2014/main" id="{C6911E8A-97B0-A640-81E2-BEE243C58958}"/>
                </a:ext>
              </a:extLst>
            </p:cNvPr>
            <p:cNvCxnSpPr/>
            <p:nvPr/>
          </p:nvCxnSpPr>
          <p:spPr>
            <a:xfrm flipH="1">
              <a:off x="247135" y="770396"/>
              <a:ext cx="7745928" cy="0"/>
            </a:xfrm>
            <a:prstGeom prst="line">
              <a:avLst/>
            </a:prstGeom>
            <a:ln>
              <a:solidFill>
                <a:srgbClr val="4571C4"/>
              </a:solidFill>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E2F550D4-436E-CE4E-B12C-A63E255ADC41}"/>
                </a:ext>
              </a:extLst>
            </p:cNvPr>
            <p:cNvSpPr/>
            <p:nvPr/>
          </p:nvSpPr>
          <p:spPr>
            <a:xfrm>
              <a:off x="247135" y="747537"/>
              <a:ext cx="3123921" cy="45719"/>
            </a:xfrm>
            <a:prstGeom prst="rect">
              <a:avLst/>
            </a:prstGeom>
            <a:ln>
              <a:solidFill>
                <a:srgbClr val="4571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4" name="文本占位符 24">
            <a:extLst>
              <a:ext uri="{FF2B5EF4-FFF2-40B4-BE49-F238E27FC236}">
                <a16:creationId xmlns:a16="http://schemas.microsoft.com/office/drawing/2014/main" id="{BA43D6BD-8127-7A4B-82DA-60413BA4B829}"/>
              </a:ext>
            </a:extLst>
          </p:cNvPr>
          <p:cNvSpPr>
            <a:spLocks noGrp="1"/>
          </p:cNvSpPr>
          <p:nvPr>
            <p:ph type="body" sz="quarter" idx="13" hasCustomPrompt="1"/>
          </p:nvPr>
        </p:nvSpPr>
        <p:spPr>
          <a:xfrm>
            <a:off x="2215044" y="388681"/>
            <a:ext cx="4133801" cy="583059"/>
          </a:xfrm>
          <a:prstGeom prst="rect">
            <a:avLst/>
          </a:prstGeom>
        </p:spPr>
        <p:txBody>
          <a:bodyPr>
            <a:noAutofit/>
          </a:bodyPr>
          <a:lstStyle>
            <a:lvl1pPr>
              <a:buNone/>
              <a:defRPr lang="zh-CN" altLang="en-US" sz="3600" b="1" i="0" kern="1200" baseline="0" dirty="0">
                <a:solidFill>
                  <a:srgbClr val="4372C4"/>
                </a:solidFill>
                <a:latin typeface="Arial" panose="020B0604020202020204" pitchFamily="34" charset="0"/>
                <a:ea typeface="Microsoft YaHei" panose="020B0503020204020204" pitchFamily="34" charset="-122"/>
                <a:cs typeface="+mn-cs"/>
              </a:defRPr>
            </a:lvl1pPr>
          </a:lstStyle>
          <a:p>
            <a:pPr marL="0" lvl="0" algn="l" defTabSz="609585" rtl="0" eaLnBrk="1" fontAlgn="base" latinLnBrk="0" hangingPunct="1">
              <a:spcBef>
                <a:spcPct val="0"/>
              </a:spcBef>
              <a:spcAft>
                <a:spcPct val="0"/>
              </a:spcAft>
              <a:defRPr/>
            </a:pPr>
            <a:r>
              <a:rPr kumimoji="1" lang="zh-CN" altLang="en-US" dirty="0"/>
              <a:t>同济大学</a:t>
            </a:r>
          </a:p>
        </p:txBody>
      </p:sp>
      <p:sp>
        <p:nvSpPr>
          <p:cNvPr id="23" name="矩形 22">
            <a:extLst>
              <a:ext uri="{FF2B5EF4-FFF2-40B4-BE49-F238E27FC236}">
                <a16:creationId xmlns:a16="http://schemas.microsoft.com/office/drawing/2014/main" id="{5E420EB6-FD07-4028-9AF0-CA9D228AF122}"/>
              </a:ext>
            </a:extLst>
          </p:cNvPr>
          <p:cNvSpPr/>
          <p:nvPr userDrawn="1"/>
        </p:nvSpPr>
        <p:spPr>
          <a:xfrm>
            <a:off x="0" y="6435969"/>
            <a:ext cx="12191999" cy="422029"/>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170C0C04-E408-48A9-82A4-3716296300DE}" type="slidenum">
              <a:rPr lang="zh-CN" altLang="en-US" sz="14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r"/>
              <a:t>‹#›</a:t>
            </a:fld>
            <a:endParaRPr lang="zh-CN" altLang="en-US" dirty="0"/>
          </a:p>
        </p:txBody>
      </p:sp>
      <p:sp>
        <p:nvSpPr>
          <p:cNvPr id="26" name="矩形 25">
            <a:extLst>
              <a:ext uri="{FF2B5EF4-FFF2-40B4-BE49-F238E27FC236}">
                <a16:creationId xmlns:a16="http://schemas.microsoft.com/office/drawing/2014/main" id="{E249005C-7530-4D42-82BF-C857F499C79D}"/>
              </a:ext>
            </a:extLst>
          </p:cNvPr>
          <p:cNvSpPr/>
          <p:nvPr userDrawn="1"/>
        </p:nvSpPr>
        <p:spPr>
          <a:xfrm>
            <a:off x="108810" y="6509334"/>
            <a:ext cx="5480582" cy="286232"/>
          </a:xfrm>
          <a:prstGeom prst="rect">
            <a:avLst/>
          </a:prstGeom>
        </p:spPr>
        <p:txBody>
          <a:bodyPr wrap="square">
            <a:spAutoFit/>
          </a:bodyPr>
          <a:lstStyle/>
          <a:p>
            <a:pPr marL="0" marR="0" indent="0" algn="l" rtl="0" eaLnBrk="1" fontAlgn="auto" latinLnBrk="0" hangingPunct="1">
              <a:lnSpc>
                <a:spcPct val="90000"/>
              </a:lnSpc>
              <a:spcBef>
                <a:spcPts val="750"/>
              </a:spcBef>
              <a:spcAft>
                <a:spcPts val="0"/>
              </a:spcAft>
            </a:pPr>
            <a:r>
              <a:rPr lang="zh-CN" altLang="en-US" sz="1400" b="0" i="0" kern="1200" spc="130" baseline="0" dirty="0">
                <a:solidFill>
                  <a:srgbClr val="FFFFFF"/>
                </a:solidFill>
                <a:effectLst/>
                <a:latin typeface="Microsoft YaHei Light" panose="020B0503020204020204" pitchFamily="34" charset="-122"/>
                <a:ea typeface="Microsoft YaHei Light" panose="020B0503020204020204" pitchFamily="34" charset="-122"/>
                <a:cs typeface="+mn-cs"/>
              </a:rPr>
              <a:t>基于地铁网络脆弱性分析的应急公交备车点选址研究</a:t>
            </a:r>
            <a:endParaRPr lang="zh-CN" altLang="zh-CN" sz="1400" dirty="0">
              <a:effectLst/>
            </a:endParaRPr>
          </a:p>
        </p:txBody>
      </p:sp>
      <p:sp>
        <p:nvSpPr>
          <p:cNvPr id="28" name="矩形 27">
            <a:extLst>
              <a:ext uri="{FF2B5EF4-FFF2-40B4-BE49-F238E27FC236}">
                <a16:creationId xmlns:a16="http://schemas.microsoft.com/office/drawing/2014/main" id="{A7A5102D-926D-411C-827B-54795813EF3F}"/>
              </a:ext>
            </a:extLst>
          </p:cNvPr>
          <p:cNvSpPr/>
          <p:nvPr userDrawn="1"/>
        </p:nvSpPr>
        <p:spPr>
          <a:xfrm>
            <a:off x="9434945" y="6519075"/>
            <a:ext cx="2208455" cy="286232"/>
          </a:xfrm>
          <a:prstGeom prst="rect">
            <a:avLst/>
          </a:prstGeom>
        </p:spPr>
        <p:txBody>
          <a:bodyPr wrap="square">
            <a:spAutoFit/>
          </a:body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zh-CN" altLang="en-US"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rPr>
              <a:t>交通运输工程学院 宋禧</a:t>
            </a:r>
            <a:endParaRPr lang="en-US" altLang="zh-CN"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endParaRPr>
          </a:p>
        </p:txBody>
      </p:sp>
    </p:spTree>
    <p:extLst>
      <p:ext uri="{BB962C8B-B14F-4D97-AF65-F5344CB8AC3E}">
        <p14:creationId xmlns:p14="http://schemas.microsoft.com/office/powerpoint/2010/main" val="2359001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关于模板">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6010F99-158F-8045-B012-19A81619EAC8}"/>
              </a:ext>
            </a:extLst>
          </p:cNvPr>
          <p:cNvPicPr>
            <a:picLocks noChangeAspect="1"/>
          </p:cNvPicPr>
          <p:nvPr userDrawn="1"/>
        </p:nvPicPr>
        <p:blipFill>
          <a:blip r:embed="rId2"/>
          <a:stretch>
            <a:fillRect/>
          </a:stretch>
        </p:blipFill>
        <p:spPr>
          <a:xfrm>
            <a:off x="62686" y="21712"/>
            <a:ext cx="864499" cy="789325"/>
          </a:xfrm>
          <a:prstGeom prst="rect">
            <a:avLst/>
          </a:prstGeom>
        </p:spPr>
      </p:pic>
      <p:sp>
        <p:nvSpPr>
          <p:cNvPr id="7" name="内容占位符 6">
            <a:extLst>
              <a:ext uri="{FF2B5EF4-FFF2-40B4-BE49-F238E27FC236}">
                <a16:creationId xmlns:a16="http://schemas.microsoft.com/office/drawing/2014/main" id="{12B3676F-A4E5-4243-BC21-29B189A7FD14}"/>
              </a:ext>
            </a:extLst>
          </p:cNvPr>
          <p:cNvSpPr>
            <a:spLocks noGrp="1"/>
          </p:cNvSpPr>
          <p:nvPr>
            <p:ph sz="quarter" idx="10" hasCustomPrompt="1"/>
          </p:nvPr>
        </p:nvSpPr>
        <p:spPr>
          <a:xfrm>
            <a:off x="927185" y="214048"/>
            <a:ext cx="1807873" cy="404652"/>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kumimoji="1" lang="zh-CN" altLang="en-US" sz="2000" b="1" kern="1200" spc="110" noProof="0" dirty="0" smtClean="0">
                <a:solidFill>
                  <a:srgbClr val="005BAC"/>
                </a:solidFill>
                <a:latin typeface="Microsoft YaHei" panose="020B0503020204020204" pitchFamily="34" charset="-122"/>
                <a:ea typeface="Microsoft YaHei" panose="020B0503020204020204" pitchFamily="34" charset="-122"/>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000" b="1" i="0" u="none" strike="noStrike" kern="1200" cap="none" spc="110" normalizeH="0" baseline="0" noProof="0" dirty="0">
                <a:ln>
                  <a:noFill/>
                </a:ln>
                <a:solidFill>
                  <a:srgbClr val="005BAC"/>
                </a:solidFill>
                <a:effectLst/>
                <a:uLnTx/>
                <a:uFillTx/>
                <a:latin typeface="Microsoft YaHei" panose="020B0503020204020204" pitchFamily="34" charset="-122"/>
                <a:ea typeface="Microsoft YaHei" panose="020B0503020204020204" pitchFamily="34" charset="-122"/>
                <a:cs typeface="+mn-cs"/>
              </a:rPr>
              <a:t>资源和示例</a:t>
            </a:r>
          </a:p>
        </p:txBody>
      </p:sp>
      <p:sp>
        <p:nvSpPr>
          <p:cNvPr id="2" name="标题 1">
            <a:extLst>
              <a:ext uri="{FF2B5EF4-FFF2-40B4-BE49-F238E27FC236}">
                <a16:creationId xmlns:a16="http://schemas.microsoft.com/office/drawing/2014/main" id="{9CF4CEA5-49E3-4036-94B4-1AEC7B74A191}"/>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160571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0529698"/>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3" r:id="rId3"/>
    <p:sldLayoutId id="2147483655" r:id="rId4"/>
    <p:sldLayoutId id="2147483659" r:id="rId5"/>
    <p:sldLayoutId id="2147483656" r:id="rId6"/>
    <p:sldLayoutId id="2147483657" r:id="rId7"/>
    <p:sldLayoutId id="2147483658" r:id="rId8"/>
    <p:sldLayoutId id="2147483660" r:id="rId9"/>
    <p:sldLayoutId id="2147483661" r:id="rId10"/>
    <p:sldLayoutId id="2147483662"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doublez@alumni.tongji.edu.cn" TargetMode="External"/><Relationship Id="rId13" Type="http://schemas.openxmlformats.org/officeDocument/2006/relationships/hyperlink" Target="https://www.zhihu.com/people/doubleZ0108/posts" TargetMode="External"/><Relationship Id="rId3" Type="http://schemas.openxmlformats.org/officeDocument/2006/relationships/hyperlink" Target="https://www.doublez.site/" TargetMode="External"/><Relationship Id="rId7" Type="http://schemas.microsoft.com/office/2007/relationships/hdphoto" Target="../media/hdphoto2.wdp"/><Relationship Id="rId12" Type="http://schemas.openxmlformats.org/officeDocument/2006/relationships/image" Target="../media/image11.png"/><Relationship Id="rId2" Type="http://schemas.openxmlformats.org/officeDocument/2006/relationships/hyperlink" Target="https://github.com/doubleZ0108/TJ-Graduation-Project-2021" TargetMode="External"/><Relationship Id="rId1" Type="http://schemas.openxmlformats.org/officeDocument/2006/relationships/slideLayout" Target="../slideLayouts/slideLayout11.xml"/><Relationship Id="rId6" Type="http://schemas.openxmlformats.org/officeDocument/2006/relationships/image" Target="../media/image8.png"/><Relationship Id="rId11" Type="http://schemas.openxmlformats.org/officeDocument/2006/relationships/hyperlink" Target="https://www.linkedin.com/in/doubleZ0108/" TargetMode="External"/><Relationship Id="rId5" Type="http://schemas.openxmlformats.org/officeDocument/2006/relationships/hyperlink" Target="mailto:doublez@alunmi.tongji.edu.cn" TargetMode="External"/><Relationship Id="rId10" Type="http://schemas.openxmlformats.org/officeDocument/2006/relationships/image" Target="../media/image10.png"/><Relationship Id="rId4" Type="http://schemas.openxmlformats.org/officeDocument/2006/relationships/image" Target="../media/image7.jpg"/><Relationship Id="rId9" Type="http://schemas.openxmlformats.org/officeDocument/2006/relationships/image" Target="../media/image9.jpe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664E69A-1F08-BF4D-B5B1-E776B1F90CC9}"/>
              </a:ext>
            </a:extLst>
          </p:cNvPr>
          <p:cNvSpPr>
            <a:spLocks noGrp="1"/>
          </p:cNvSpPr>
          <p:nvPr>
            <p:ph sz="quarter" idx="10"/>
          </p:nvPr>
        </p:nvSpPr>
        <p:spPr/>
        <p:txBody>
          <a:bodyPr/>
          <a:lstStyle/>
          <a:p>
            <a:r>
              <a:rPr kumimoji="1" lang="zh-CN" altLang="en-US" dirty="0"/>
              <a:t>关于毕设模板</a:t>
            </a:r>
          </a:p>
        </p:txBody>
      </p:sp>
      <p:sp>
        <p:nvSpPr>
          <p:cNvPr id="4" name="椭圆 3">
            <a:extLst>
              <a:ext uri="{FF2B5EF4-FFF2-40B4-BE49-F238E27FC236}">
                <a16:creationId xmlns:a16="http://schemas.microsoft.com/office/drawing/2014/main" id="{CA4CA451-A5C3-C647-B304-35CF77347F2B}"/>
              </a:ext>
            </a:extLst>
          </p:cNvPr>
          <p:cNvSpPr/>
          <p:nvPr/>
        </p:nvSpPr>
        <p:spPr>
          <a:xfrm>
            <a:off x="671960" y="2908301"/>
            <a:ext cx="1534510" cy="1534510"/>
          </a:xfrm>
          <a:prstGeom prst="ellipse">
            <a:avLst/>
          </a:prstGeom>
          <a:solidFill>
            <a:srgbClr val="43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zh-CN" sz="1600" b="1" dirty="0">
                <a:latin typeface="Arial" panose="020B0604020202020204" pitchFamily="34" charset="0"/>
                <a:cs typeface="Arial" panose="020B0604020202020204" pitchFamily="34" charset="0"/>
              </a:rPr>
              <a:t>#355BB7</a:t>
            </a:r>
            <a:endParaRPr kumimoji="1" lang="zh-CN" altLang="en-US" sz="1600" b="1" dirty="0">
              <a:latin typeface="Arial" panose="020B0604020202020204" pitchFamily="34" charset="0"/>
              <a:cs typeface="Arial" panose="020B0604020202020204" pitchFamily="34" charset="0"/>
            </a:endParaRPr>
          </a:p>
        </p:txBody>
      </p:sp>
      <p:sp>
        <p:nvSpPr>
          <p:cNvPr id="5" name="椭圆 4">
            <a:extLst>
              <a:ext uri="{FF2B5EF4-FFF2-40B4-BE49-F238E27FC236}">
                <a16:creationId xmlns:a16="http://schemas.microsoft.com/office/drawing/2014/main" id="{F65A2A52-DF4D-F442-A056-F5A4EF14FCEB}"/>
              </a:ext>
            </a:extLst>
          </p:cNvPr>
          <p:cNvSpPr/>
          <p:nvPr/>
        </p:nvSpPr>
        <p:spPr>
          <a:xfrm>
            <a:off x="2409146" y="2908301"/>
            <a:ext cx="1534510" cy="1534510"/>
          </a:xfrm>
          <a:prstGeom prst="ellipse">
            <a:avLst/>
          </a:prstGeom>
          <a:solidFill>
            <a:srgbClr val="2F55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b="1" dirty="0">
                <a:latin typeface="Arial" panose="020B0604020202020204" pitchFamily="34" charset="0"/>
                <a:cs typeface="Arial" panose="020B0604020202020204" pitchFamily="34" charset="0"/>
              </a:rPr>
              <a:t>#244085</a:t>
            </a:r>
            <a:endParaRPr kumimoji="1" lang="zh-CN" altLang="en-US" sz="1600" b="1" dirty="0">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23B6FCE8-FC50-A349-A0A8-DDC7A43EFAD9}"/>
              </a:ext>
            </a:extLst>
          </p:cNvPr>
          <p:cNvSpPr txBox="1"/>
          <p:nvPr/>
        </p:nvSpPr>
        <p:spPr>
          <a:xfrm>
            <a:off x="1466195" y="1633852"/>
            <a:ext cx="1912882" cy="461665"/>
          </a:xfrm>
          <a:prstGeom prst="rect">
            <a:avLst/>
          </a:prstGeom>
          <a:noFill/>
        </p:spPr>
        <p:txBody>
          <a:bodyPr wrap="square" rtlCol="0">
            <a:spAutoFit/>
          </a:bodyPr>
          <a:lstStyle/>
          <a:p>
            <a:pPr algn="ctr"/>
            <a:r>
              <a:rPr kumimoji="1" lang="zh-CN" altLang="en-US" sz="2400" b="1" spc="110" dirty="0">
                <a:latin typeface="Microsoft YaHei" panose="020B0503020204020204" pitchFamily="34" charset="-122"/>
                <a:ea typeface="Microsoft YaHei" panose="020B0503020204020204" pitchFamily="34" charset="-122"/>
              </a:rPr>
              <a:t>微软雅黑</a:t>
            </a:r>
          </a:p>
        </p:txBody>
      </p:sp>
      <p:sp>
        <p:nvSpPr>
          <p:cNvPr id="7" name="文本框 6">
            <a:extLst>
              <a:ext uri="{FF2B5EF4-FFF2-40B4-BE49-F238E27FC236}">
                <a16:creationId xmlns:a16="http://schemas.microsoft.com/office/drawing/2014/main" id="{2A93BAEF-AF8A-9E48-863D-98D56EF87A5B}"/>
              </a:ext>
            </a:extLst>
          </p:cNvPr>
          <p:cNvSpPr txBox="1"/>
          <p:nvPr/>
        </p:nvSpPr>
        <p:spPr>
          <a:xfrm>
            <a:off x="1452705" y="2180916"/>
            <a:ext cx="1912882" cy="461665"/>
          </a:xfrm>
          <a:prstGeom prst="rect">
            <a:avLst/>
          </a:prstGeom>
          <a:noFill/>
        </p:spPr>
        <p:txBody>
          <a:bodyPr wrap="square" rtlCol="0">
            <a:spAutoFit/>
          </a:bodyPr>
          <a:lstStyle/>
          <a:p>
            <a:pPr algn="ctr"/>
            <a:r>
              <a:rPr kumimoji="1" lang="en-US" altLang="zh-CN" sz="2400" b="1" spc="110" dirty="0">
                <a:latin typeface="Arial" panose="020B0604020202020204" pitchFamily="34" charset="0"/>
                <a:ea typeface="Microsoft YaHei" panose="020B0503020204020204" pitchFamily="34" charset="-122"/>
                <a:cs typeface="Arial" panose="020B0604020202020204" pitchFamily="34" charset="0"/>
              </a:rPr>
              <a:t>Arial</a:t>
            </a:r>
            <a:endParaRPr kumimoji="1" lang="zh-CN" altLang="en-US" sz="2400" b="1" spc="110" dirty="0">
              <a:latin typeface="Arial" panose="020B0604020202020204" pitchFamily="34" charset="0"/>
              <a:ea typeface="Microsoft YaHei" panose="020B0503020204020204" pitchFamily="34" charset="-122"/>
              <a:cs typeface="Arial" panose="020B0604020202020204" pitchFamily="34" charset="0"/>
            </a:endParaRPr>
          </a:p>
        </p:txBody>
      </p:sp>
      <p:sp>
        <p:nvSpPr>
          <p:cNvPr id="9" name="文本框 8">
            <a:extLst>
              <a:ext uri="{FF2B5EF4-FFF2-40B4-BE49-F238E27FC236}">
                <a16:creationId xmlns:a16="http://schemas.microsoft.com/office/drawing/2014/main" id="{96C95E4E-5230-C64E-B98A-B8A8D2D1DE75}"/>
              </a:ext>
            </a:extLst>
          </p:cNvPr>
          <p:cNvSpPr txBox="1"/>
          <p:nvPr/>
        </p:nvSpPr>
        <p:spPr>
          <a:xfrm>
            <a:off x="4725589" y="479431"/>
            <a:ext cx="7231117" cy="4579202"/>
          </a:xfrm>
          <a:prstGeom prst="rect">
            <a:avLst/>
          </a:prstGeom>
          <a:noFill/>
        </p:spPr>
        <p:txBody>
          <a:bodyPr wrap="square" rtlCol="0">
            <a:spAutoFit/>
          </a:bodyPr>
          <a:lstStyle/>
          <a:p>
            <a:pPr algn="l">
              <a:lnSpc>
                <a:spcPct val="150000"/>
              </a:lnSpc>
            </a:pPr>
            <a:r>
              <a:rPr kumimoji="1" lang="zh-CN" altLang="en-US" sz="1400" spc="110" dirty="0">
                <a:latin typeface="Arial Unicode MS" panose="020B0604020202020204" pitchFamily="34" charset="-128"/>
                <a:ea typeface="微软雅黑" panose="020B0503020204020204" pitchFamily="34" charset="-122"/>
              </a:rPr>
              <a:t>相较于转发朋友圈集赞获取到的质量低到极点的网上素材加个同济大学名头的</a:t>
            </a:r>
            <a:r>
              <a:rPr kumimoji="1" lang="en-US" altLang="zh-CN" sz="1400" spc="110" dirty="0">
                <a:latin typeface="Arial Unicode MS" panose="020B0604020202020204" pitchFamily="34" charset="-128"/>
                <a:ea typeface="微软雅黑" panose="020B0503020204020204" pitchFamily="34" charset="-122"/>
              </a:rPr>
              <a:t>PPT</a:t>
            </a:r>
          </a:p>
          <a:p>
            <a:pPr algn="l">
              <a:lnSpc>
                <a:spcPct val="150000"/>
              </a:lnSpc>
            </a:pPr>
            <a:r>
              <a:rPr kumimoji="1" lang="zh-CN" altLang="en-US" sz="1400" spc="110" dirty="0">
                <a:latin typeface="Arial Unicode MS" panose="020B0604020202020204" pitchFamily="34" charset="-128"/>
                <a:ea typeface="微软雅黑" panose="020B0503020204020204" pitchFamily="34" charset="-122"/>
              </a:rPr>
              <a:t>我真的希望同济</a:t>
            </a:r>
            <a:r>
              <a:rPr kumimoji="1" lang="en-US" altLang="zh-CN" sz="1400" spc="110" dirty="0">
                <a:latin typeface="Arial Unicode MS" panose="020B0604020202020204" pitchFamily="34" charset="-128"/>
                <a:ea typeface="微软雅黑" panose="020B0503020204020204" pitchFamily="34" charset="-122"/>
              </a:rPr>
              <a:t>er</a:t>
            </a:r>
            <a:r>
              <a:rPr kumimoji="1" lang="zh-CN" altLang="en-US" sz="1400" spc="110" dirty="0">
                <a:latin typeface="Arial Unicode MS" panose="020B0604020202020204" pitchFamily="34" charset="-128"/>
                <a:ea typeface="微软雅黑" panose="020B0503020204020204" pitchFamily="34" charset="-122"/>
              </a:rPr>
              <a:t>能有一套属于自己的毕设</a:t>
            </a:r>
            <a:r>
              <a:rPr kumimoji="1" lang="en-US" altLang="zh-CN" sz="1400" spc="110" dirty="0">
                <a:latin typeface="Arial Unicode MS" panose="020B0604020202020204" pitchFamily="34" charset="-128"/>
                <a:ea typeface="微软雅黑" panose="020B0503020204020204" pitchFamily="34" charset="-122"/>
              </a:rPr>
              <a:t>PPT</a:t>
            </a:r>
            <a:r>
              <a:rPr kumimoji="1" lang="zh-CN" altLang="en-US" sz="1400" spc="110" dirty="0">
                <a:latin typeface="Arial Unicode MS" panose="020B0604020202020204" pitchFamily="34" charset="-128"/>
                <a:ea typeface="微软雅黑" panose="020B0503020204020204" pitchFamily="34" charset="-122"/>
              </a:rPr>
              <a:t>模板</a:t>
            </a:r>
            <a:endParaRPr kumimoji="1" lang="en-US" altLang="zh-CN" sz="1400" spc="110" dirty="0">
              <a:latin typeface="Arial Unicode MS" panose="020B0604020202020204" pitchFamily="34" charset="-128"/>
              <a:ea typeface="微软雅黑" panose="020B0503020204020204" pitchFamily="34" charset="-122"/>
            </a:endParaRPr>
          </a:p>
          <a:p>
            <a:pPr algn="l">
              <a:lnSpc>
                <a:spcPct val="150000"/>
              </a:lnSpc>
            </a:pPr>
            <a:endParaRPr kumimoji="1" lang="en-US" altLang="zh-CN" sz="1400" spc="110" dirty="0">
              <a:latin typeface="Arial Unicode MS" panose="020B0604020202020204" pitchFamily="34" charset="-128"/>
              <a:ea typeface="微软雅黑" panose="020B0503020204020204" pitchFamily="34" charset="-122"/>
            </a:endParaRPr>
          </a:p>
          <a:p>
            <a:pPr algn="l">
              <a:lnSpc>
                <a:spcPct val="150000"/>
              </a:lnSpc>
            </a:pPr>
            <a:r>
              <a:rPr kumimoji="1" lang="zh-CN" altLang="en-US" sz="1400" spc="110" dirty="0">
                <a:latin typeface="Arial Unicode MS" panose="020B0604020202020204" pitchFamily="34" charset="-128"/>
                <a:ea typeface="微软雅黑" panose="020B0503020204020204" pitchFamily="34" charset="-122"/>
              </a:rPr>
              <a:t>我并不是</a:t>
            </a:r>
            <a:r>
              <a:rPr kumimoji="1" lang="en-US" altLang="zh-CN" sz="1400" spc="110" dirty="0">
                <a:latin typeface="Arial Unicode MS" panose="020B0604020202020204" pitchFamily="34" charset="-128"/>
                <a:ea typeface="微软雅黑" panose="020B0503020204020204" pitchFamily="34" charset="-122"/>
              </a:rPr>
              <a:t>PPT</a:t>
            </a:r>
            <a:r>
              <a:rPr kumimoji="1" lang="zh-CN" altLang="en-US" sz="1400" spc="110" dirty="0">
                <a:latin typeface="Arial Unicode MS" panose="020B0604020202020204" pitchFamily="34" charset="-128"/>
                <a:ea typeface="微软雅黑" panose="020B0503020204020204" pitchFamily="34" charset="-122"/>
              </a:rPr>
              <a:t>大神 也没有极高的艺术素养和审美天赋</a:t>
            </a:r>
            <a:endParaRPr kumimoji="1" lang="en-US" altLang="zh-CN" sz="1400" spc="110" dirty="0">
              <a:latin typeface="Arial Unicode MS" panose="020B0604020202020204" pitchFamily="34" charset="-128"/>
              <a:ea typeface="微软雅黑" panose="020B0503020204020204" pitchFamily="34" charset="-122"/>
            </a:endParaRPr>
          </a:p>
          <a:p>
            <a:pPr algn="l">
              <a:lnSpc>
                <a:spcPct val="150000"/>
              </a:lnSpc>
            </a:pPr>
            <a:r>
              <a:rPr kumimoji="1" lang="zh-CN" altLang="en-US" sz="1400" spc="110" dirty="0">
                <a:latin typeface="Arial Unicode MS" panose="020B0604020202020204" pitchFamily="34" charset="-128"/>
                <a:ea typeface="微软雅黑" panose="020B0503020204020204" pitchFamily="34" charset="-122"/>
              </a:rPr>
              <a:t>我只是单纯的把每条该对齐的线对齐 选取柔和的颜色 加上一点点细节装饰</a:t>
            </a:r>
            <a:endParaRPr kumimoji="1" lang="en-US" altLang="zh-CN" sz="1400" spc="110" dirty="0">
              <a:latin typeface="Arial Unicode MS" panose="020B0604020202020204" pitchFamily="34" charset="-128"/>
              <a:ea typeface="微软雅黑" panose="020B0503020204020204" pitchFamily="34" charset="-122"/>
            </a:endParaRPr>
          </a:p>
          <a:p>
            <a:pPr algn="l">
              <a:lnSpc>
                <a:spcPct val="150000"/>
              </a:lnSpc>
            </a:pPr>
            <a:endParaRPr kumimoji="1" lang="en-US" altLang="zh-CN" sz="1400" spc="110" dirty="0">
              <a:latin typeface="Arial Unicode MS" panose="020B0604020202020204" pitchFamily="34" charset="-128"/>
              <a:ea typeface="微软雅黑" panose="020B0503020204020204" pitchFamily="34" charset="-122"/>
            </a:endParaRPr>
          </a:p>
          <a:p>
            <a:pPr>
              <a:lnSpc>
                <a:spcPct val="150000"/>
              </a:lnSpc>
            </a:pPr>
            <a:r>
              <a:rPr kumimoji="1" lang="zh-CN" altLang="en-US" sz="1400" spc="110" dirty="0">
                <a:latin typeface="Arial Unicode MS" panose="020B0604020202020204" pitchFamily="34" charset="-128"/>
                <a:ea typeface="微软雅黑" panose="020B0503020204020204" pitchFamily="34" charset="-122"/>
              </a:rPr>
              <a:t>如果你使用了我的</a:t>
            </a:r>
            <a:r>
              <a:rPr kumimoji="1" lang="en-US" altLang="zh-CN" sz="1400" spc="110" dirty="0">
                <a:latin typeface="Arial Unicode MS" panose="020B0604020202020204" pitchFamily="34" charset="-128"/>
                <a:ea typeface="微软雅黑" panose="020B0503020204020204" pitchFamily="34" charset="-122"/>
              </a:rPr>
              <a:t>PPT</a:t>
            </a:r>
            <a:r>
              <a:rPr kumimoji="1" lang="zh-CN" altLang="en-US" sz="1400" spc="110" dirty="0">
                <a:latin typeface="Arial Unicode MS" panose="020B0604020202020204" pitchFamily="34" charset="-128"/>
                <a:ea typeface="微软雅黑" panose="020B0503020204020204" pitchFamily="34" charset="-122"/>
              </a:rPr>
              <a:t>模板或是把她变成了自己学校的样子 </a:t>
            </a:r>
            <a:endParaRPr kumimoji="1" lang="en-US" altLang="zh-CN" sz="1400" spc="110" dirty="0">
              <a:latin typeface="Arial Unicode MS" panose="020B0604020202020204" pitchFamily="34" charset="-128"/>
              <a:ea typeface="微软雅黑" panose="020B0503020204020204" pitchFamily="34" charset="-122"/>
            </a:endParaRPr>
          </a:p>
          <a:p>
            <a:pPr>
              <a:lnSpc>
                <a:spcPct val="150000"/>
              </a:lnSpc>
            </a:pPr>
            <a:r>
              <a:rPr kumimoji="1" lang="zh-CN" altLang="en-US" sz="1400" spc="110" dirty="0">
                <a:latin typeface="Arial Unicode MS" panose="020B0604020202020204" pitchFamily="34" charset="-128"/>
                <a:ea typeface="微软雅黑" panose="020B0503020204020204" pitchFamily="34" charset="-122"/>
              </a:rPr>
              <a:t>真诚的希望你能在我的</a:t>
            </a:r>
            <a:r>
              <a:rPr kumimoji="1" lang="en-US" altLang="zh-CN" sz="1400" spc="110" dirty="0" err="1">
                <a:latin typeface="Arial Unicode MS" panose="020B0604020202020204" pitchFamily="34" charset="-128"/>
                <a:ea typeface="微软雅黑" panose="020B0503020204020204" pitchFamily="34" charset="-122"/>
              </a:rPr>
              <a:t>Github</a:t>
            </a:r>
            <a:r>
              <a:rPr kumimoji="1" lang="zh-CN" altLang="en-US" sz="1400" spc="110" dirty="0">
                <a:latin typeface="Arial Unicode MS" panose="020B0604020202020204" pitchFamily="34" charset="-128"/>
                <a:ea typeface="微软雅黑" panose="020B0503020204020204" pitchFamily="34" charset="-122"/>
              </a:rPr>
              <a:t>上点一个</a:t>
            </a:r>
            <a:r>
              <a:rPr kumimoji="1" lang="en-US" altLang="zh-CN" sz="1400" spc="110" dirty="0">
                <a:latin typeface="Arial Unicode MS" panose="020B0604020202020204" pitchFamily="34" charset="-128"/>
                <a:ea typeface="微软雅黑" panose="020B0503020204020204" pitchFamily="34" charset="-122"/>
              </a:rPr>
              <a:t>star🌟</a:t>
            </a:r>
            <a:r>
              <a:rPr kumimoji="1" lang="zh-CN" altLang="en-US" sz="1400" spc="110" dirty="0">
                <a:latin typeface="Arial Unicode MS" panose="020B0604020202020204" pitchFamily="34" charset="-128"/>
                <a:ea typeface="微软雅黑" panose="020B0503020204020204" pitchFamily="34" charset="-122"/>
              </a:rPr>
              <a:t> 这是对我最大的鼓励</a:t>
            </a:r>
            <a:r>
              <a:rPr kumimoji="1" lang="en-US" altLang="zh-CN" sz="1400" spc="110" dirty="0">
                <a:latin typeface="Arial Unicode MS" panose="020B0604020202020204" pitchFamily="34" charset="-128"/>
                <a:ea typeface="微软雅黑" panose="020B0503020204020204" pitchFamily="34" charset="-122"/>
              </a:rPr>
              <a:t>: </a:t>
            </a:r>
            <a:r>
              <a:rPr kumimoji="1" lang="en-US" altLang="zh-CN" sz="1400" spc="110" dirty="0">
                <a:latin typeface="Arial Unicode MS" panose="020B0604020202020204" pitchFamily="34" charset="-128"/>
                <a:ea typeface="微软雅黑" panose="020B0503020204020204" pitchFamily="34" charset="-122"/>
                <a:hlinkClick r:id="rId2"/>
              </a:rPr>
              <a:t>https://github.com/doubleZ0108/TJ-Graduation-Project-2021</a:t>
            </a:r>
            <a:endParaRPr kumimoji="1" lang="en-US" altLang="zh-CN" sz="1400" spc="110" dirty="0">
              <a:latin typeface="Arial Unicode MS" panose="020B0604020202020204" pitchFamily="34" charset="-128"/>
              <a:ea typeface="微软雅黑" panose="020B0503020204020204" pitchFamily="34" charset="-122"/>
            </a:endParaRPr>
          </a:p>
          <a:p>
            <a:pPr>
              <a:lnSpc>
                <a:spcPct val="150000"/>
              </a:lnSpc>
            </a:pPr>
            <a:endParaRPr kumimoji="1" lang="en-US" altLang="zh-CN" sz="1400" spc="110" dirty="0">
              <a:latin typeface="Arial Unicode MS" panose="020B0604020202020204" pitchFamily="34" charset="-128"/>
              <a:ea typeface="微软雅黑" panose="020B0503020204020204" pitchFamily="34" charset="-122"/>
            </a:endParaRPr>
          </a:p>
          <a:p>
            <a:pPr>
              <a:lnSpc>
                <a:spcPct val="150000"/>
              </a:lnSpc>
            </a:pPr>
            <a:r>
              <a:rPr kumimoji="1" lang="zh-CN" altLang="en-US" sz="1400" spc="110" dirty="0">
                <a:latin typeface="Arial Unicode MS" panose="020B0604020202020204" pitchFamily="34" charset="-128"/>
                <a:ea typeface="微软雅黑" panose="020B0503020204020204" pitchFamily="34" charset="-122"/>
              </a:rPr>
              <a:t>在同济本科四年 带给我太多感性的东西</a:t>
            </a:r>
            <a:endParaRPr kumimoji="1" lang="en-US" altLang="zh-CN" sz="1400" spc="110" dirty="0">
              <a:latin typeface="Arial Unicode MS" panose="020B0604020202020204" pitchFamily="34" charset="-128"/>
              <a:ea typeface="微软雅黑" panose="020B0503020204020204" pitchFamily="34" charset="-122"/>
            </a:endParaRPr>
          </a:p>
          <a:p>
            <a:pPr>
              <a:lnSpc>
                <a:spcPct val="150000"/>
              </a:lnSpc>
            </a:pPr>
            <a:r>
              <a:rPr kumimoji="1" lang="zh-CN" altLang="en-US" sz="1400" spc="110" dirty="0">
                <a:latin typeface="Arial Unicode MS" panose="020B0604020202020204" pitchFamily="34" charset="-128"/>
                <a:ea typeface="微软雅黑" panose="020B0503020204020204" pitchFamily="34" charset="-122"/>
              </a:rPr>
              <a:t>“同济天下”和“同舟共济”也从来不只是说说</a:t>
            </a:r>
            <a:endParaRPr kumimoji="1" lang="en-US" altLang="zh-CN" sz="1400" spc="110" dirty="0">
              <a:latin typeface="Arial Unicode MS" panose="020B0604020202020204" pitchFamily="34" charset="-128"/>
              <a:ea typeface="微软雅黑" panose="020B0503020204020204" pitchFamily="34" charset="-122"/>
            </a:endParaRPr>
          </a:p>
          <a:p>
            <a:pPr>
              <a:lnSpc>
                <a:spcPct val="150000"/>
              </a:lnSpc>
            </a:pPr>
            <a:endParaRPr kumimoji="1" lang="en-US" altLang="zh-CN" sz="1400" spc="110" dirty="0">
              <a:latin typeface="Arial Unicode MS" panose="020B0604020202020204" pitchFamily="34" charset="-128"/>
              <a:ea typeface="微软雅黑" panose="020B0503020204020204" pitchFamily="34" charset="-122"/>
            </a:endParaRPr>
          </a:p>
          <a:p>
            <a:pPr>
              <a:lnSpc>
                <a:spcPct val="150000"/>
              </a:lnSpc>
            </a:pPr>
            <a:r>
              <a:rPr kumimoji="1" lang="zh-CN" altLang="en-US" sz="1400" spc="110" dirty="0">
                <a:latin typeface="Arial Unicode MS" panose="020B0604020202020204" pitchFamily="34" charset="-128"/>
                <a:ea typeface="微软雅黑" panose="020B0503020204020204" pitchFamily="34" charset="-122"/>
              </a:rPr>
              <a:t>祝愿我济学子都能有光明的未来 也祝愿未来的你答辩顺利 毕业快乐</a:t>
            </a:r>
            <a:r>
              <a:rPr kumimoji="1" lang="en-US" altLang="zh-CN" sz="1400" spc="110" dirty="0">
                <a:latin typeface="Arial Unicode MS" panose="020B0604020202020204" pitchFamily="34" charset="-128"/>
                <a:ea typeface="微软雅黑" panose="020B0503020204020204" pitchFamily="34" charset="-122"/>
              </a:rPr>
              <a:t>🎓</a:t>
            </a:r>
          </a:p>
        </p:txBody>
      </p:sp>
      <p:pic>
        <p:nvPicPr>
          <p:cNvPr id="18" name="图片 17">
            <a:hlinkClick r:id="rId3"/>
            <a:extLst>
              <a:ext uri="{FF2B5EF4-FFF2-40B4-BE49-F238E27FC236}">
                <a16:creationId xmlns:a16="http://schemas.microsoft.com/office/drawing/2014/main" id="{2ACEC50A-892A-8B4B-A84E-C5F3DA4516EC}"/>
              </a:ext>
            </a:extLst>
          </p:cNvPr>
          <p:cNvPicPr>
            <a:picLocks noChangeAspect="1"/>
          </p:cNvPicPr>
          <p:nvPr/>
        </p:nvPicPr>
        <p:blipFill>
          <a:blip r:embed="rId4"/>
          <a:stretch>
            <a:fillRect/>
          </a:stretch>
        </p:blipFill>
        <p:spPr>
          <a:xfrm>
            <a:off x="1124607" y="5336369"/>
            <a:ext cx="860095" cy="860095"/>
          </a:xfrm>
          <a:prstGeom prst="rect">
            <a:avLst/>
          </a:prstGeom>
          <a:effectLst>
            <a:outerShdw blurRad="63500" sx="102000" sy="102000" algn="ctr" rotWithShape="0">
              <a:prstClr val="black">
                <a:alpha val="40000"/>
              </a:prstClr>
            </a:outerShdw>
          </a:effectLst>
        </p:spPr>
      </p:pic>
      <p:sp>
        <p:nvSpPr>
          <p:cNvPr id="21" name="文本框 20">
            <a:extLst>
              <a:ext uri="{FF2B5EF4-FFF2-40B4-BE49-F238E27FC236}">
                <a16:creationId xmlns:a16="http://schemas.microsoft.com/office/drawing/2014/main" id="{F4621845-7B28-734B-AC3A-21AFE620EA81}"/>
              </a:ext>
            </a:extLst>
          </p:cNvPr>
          <p:cNvSpPr txBox="1"/>
          <p:nvPr/>
        </p:nvSpPr>
        <p:spPr>
          <a:xfrm>
            <a:off x="443803" y="6261436"/>
            <a:ext cx="2291255" cy="461665"/>
          </a:xfrm>
          <a:prstGeom prst="rect">
            <a:avLst/>
          </a:prstGeom>
          <a:noFill/>
        </p:spPr>
        <p:txBody>
          <a:bodyPr wrap="square" rtlCol="0">
            <a:spAutoFit/>
          </a:bodyPr>
          <a:lstStyle/>
          <a:p>
            <a:pPr algn="ctr"/>
            <a:r>
              <a:rPr kumimoji="1" lang="zh-CN" altLang="en-US" sz="1200" b="1" spc="110" dirty="0">
                <a:latin typeface="Arial" panose="020B0604020202020204" pitchFamily="34" charset="0"/>
                <a:ea typeface="微软雅黑" panose="020B0503020204020204" pitchFamily="34" charset="-122"/>
              </a:rPr>
              <a:t>个人网站</a:t>
            </a:r>
            <a:endParaRPr kumimoji="1" lang="en-US" altLang="zh-CN" sz="1200" b="1" spc="110" dirty="0">
              <a:latin typeface="Arial" panose="020B0604020202020204" pitchFamily="34" charset="0"/>
              <a:ea typeface="微软雅黑" panose="020B0503020204020204" pitchFamily="34" charset="-122"/>
            </a:endParaRPr>
          </a:p>
          <a:p>
            <a:pPr algn="ctr"/>
            <a:r>
              <a:rPr kumimoji="1" lang="en" altLang="zh-CN" sz="1200" spc="110" dirty="0">
                <a:latin typeface="Arial" panose="020B0604020202020204" pitchFamily="34" charset="0"/>
                <a:ea typeface="微软雅黑" panose="020B0503020204020204" pitchFamily="34" charset="-122"/>
                <a:hlinkClick r:id="rId3"/>
              </a:rPr>
              <a:t>https://www.doublez.site</a:t>
            </a:r>
            <a:endParaRPr kumimoji="1" lang="en" altLang="zh-CN" sz="1200" spc="110" dirty="0">
              <a:latin typeface="Arial" panose="020B0604020202020204" pitchFamily="34" charset="0"/>
              <a:ea typeface="微软雅黑" panose="020B0503020204020204" pitchFamily="34" charset="-122"/>
            </a:endParaRPr>
          </a:p>
        </p:txBody>
      </p:sp>
      <p:pic>
        <p:nvPicPr>
          <p:cNvPr id="20" name="图片 19">
            <a:hlinkClick r:id="rId5"/>
            <a:extLst>
              <a:ext uri="{FF2B5EF4-FFF2-40B4-BE49-F238E27FC236}">
                <a16:creationId xmlns:a16="http://schemas.microsoft.com/office/drawing/2014/main" id="{1BE44906-559A-A246-B906-073EE1917A16}"/>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37305" y1="38086" x2="53613" y2="45703"/>
                      </a14:backgroundRemoval>
                    </a14:imgEffect>
                  </a14:imgLayer>
                </a14:imgProps>
              </a:ext>
            </a:extLst>
          </a:blip>
          <a:stretch>
            <a:fillRect/>
          </a:stretch>
        </p:blipFill>
        <p:spPr>
          <a:xfrm>
            <a:off x="10236450" y="5235752"/>
            <a:ext cx="1099877" cy="1099877"/>
          </a:xfrm>
          <a:prstGeom prst="rect">
            <a:avLst/>
          </a:prstGeom>
        </p:spPr>
      </p:pic>
      <p:sp>
        <p:nvSpPr>
          <p:cNvPr id="22" name="文本框 21">
            <a:extLst>
              <a:ext uri="{FF2B5EF4-FFF2-40B4-BE49-F238E27FC236}">
                <a16:creationId xmlns:a16="http://schemas.microsoft.com/office/drawing/2014/main" id="{8C4AA382-8081-694C-83B4-2C3103384504}"/>
              </a:ext>
            </a:extLst>
          </p:cNvPr>
          <p:cNvSpPr txBox="1"/>
          <p:nvPr/>
        </p:nvSpPr>
        <p:spPr>
          <a:xfrm>
            <a:off x="9392525" y="6262989"/>
            <a:ext cx="2771517" cy="646331"/>
          </a:xfrm>
          <a:prstGeom prst="rect">
            <a:avLst/>
          </a:prstGeom>
          <a:noFill/>
        </p:spPr>
        <p:txBody>
          <a:bodyPr wrap="square" rtlCol="0">
            <a:spAutoFit/>
          </a:bodyPr>
          <a:lstStyle/>
          <a:p>
            <a:pPr algn="ctr"/>
            <a:r>
              <a:rPr kumimoji="1" lang="zh-CN" altLang="en-US" sz="1200" b="1" spc="110" dirty="0">
                <a:latin typeface="Arial" panose="020B0604020202020204" pitchFamily="34" charset="0"/>
                <a:ea typeface="微软雅黑" panose="020B0503020204020204" pitchFamily="34" charset="-122"/>
              </a:rPr>
              <a:t>同济校友邮箱</a:t>
            </a:r>
            <a:endParaRPr kumimoji="1" lang="en-US" altLang="zh-CN" sz="1200" b="1" spc="110" dirty="0">
              <a:latin typeface="Arial" panose="020B0604020202020204" pitchFamily="34" charset="0"/>
              <a:ea typeface="微软雅黑" panose="020B0503020204020204" pitchFamily="34" charset="-122"/>
            </a:endParaRPr>
          </a:p>
          <a:p>
            <a:pPr algn="ctr"/>
            <a:r>
              <a:rPr kumimoji="1" lang="en" altLang="zh-CN" sz="1200" spc="110" dirty="0">
                <a:latin typeface="Arial" panose="020B0604020202020204" pitchFamily="34" charset="0"/>
                <a:ea typeface="微软雅黑" panose="020B0503020204020204" pitchFamily="34" charset="-122"/>
                <a:hlinkClick r:id="rId8"/>
              </a:rPr>
              <a:t>doublez@alumni.tongji.edu.cn</a:t>
            </a:r>
            <a:endParaRPr kumimoji="1" lang="en" altLang="zh-CN" sz="1200" spc="110" dirty="0">
              <a:latin typeface="Arial" panose="020B0604020202020204" pitchFamily="34" charset="0"/>
              <a:ea typeface="微软雅黑" panose="020B0503020204020204" pitchFamily="34" charset="-122"/>
            </a:endParaRPr>
          </a:p>
          <a:p>
            <a:pPr algn="ctr"/>
            <a:endParaRPr kumimoji="1" lang="en" altLang="zh-CN" sz="1200" spc="110" dirty="0">
              <a:latin typeface="Arial" panose="020B0604020202020204" pitchFamily="34" charset="0"/>
              <a:ea typeface="微软雅黑" panose="020B0503020204020204" pitchFamily="34" charset="-122"/>
            </a:endParaRPr>
          </a:p>
        </p:txBody>
      </p:sp>
      <p:pic>
        <p:nvPicPr>
          <p:cNvPr id="14" name="图片 13">
            <a:extLst>
              <a:ext uri="{FF2B5EF4-FFF2-40B4-BE49-F238E27FC236}">
                <a16:creationId xmlns:a16="http://schemas.microsoft.com/office/drawing/2014/main" id="{01BC1CB3-4F98-3C47-892B-A11205E85D58}"/>
              </a:ext>
            </a:extLst>
          </p:cNvPr>
          <p:cNvPicPr>
            <a:picLocks noChangeAspect="1"/>
          </p:cNvPicPr>
          <p:nvPr/>
        </p:nvPicPr>
        <p:blipFill>
          <a:blip r:embed="rId9"/>
          <a:stretch>
            <a:fillRect/>
          </a:stretch>
        </p:blipFill>
        <p:spPr>
          <a:xfrm>
            <a:off x="2900880" y="5304846"/>
            <a:ext cx="956590" cy="956590"/>
          </a:xfrm>
          <a:prstGeom prst="rect">
            <a:avLst/>
          </a:prstGeom>
        </p:spPr>
      </p:pic>
      <p:sp>
        <p:nvSpPr>
          <p:cNvPr id="23" name="文本框 22">
            <a:extLst>
              <a:ext uri="{FF2B5EF4-FFF2-40B4-BE49-F238E27FC236}">
                <a16:creationId xmlns:a16="http://schemas.microsoft.com/office/drawing/2014/main" id="{3196818E-68E1-174B-BB04-59BA440E1A94}"/>
              </a:ext>
            </a:extLst>
          </p:cNvPr>
          <p:cNvSpPr txBox="1"/>
          <p:nvPr/>
        </p:nvSpPr>
        <p:spPr>
          <a:xfrm>
            <a:off x="2233547" y="6261436"/>
            <a:ext cx="2291255" cy="461665"/>
          </a:xfrm>
          <a:prstGeom prst="rect">
            <a:avLst/>
          </a:prstGeom>
          <a:noFill/>
        </p:spPr>
        <p:txBody>
          <a:bodyPr wrap="square" rtlCol="0">
            <a:spAutoFit/>
          </a:bodyPr>
          <a:lstStyle/>
          <a:p>
            <a:pPr algn="ctr"/>
            <a:r>
              <a:rPr kumimoji="1" lang="zh-CN" altLang="en-US" sz="1200" b="1" spc="110" dirty="0">
                <a:latin typeface="Arial" panose="020B0604020202020204" pitchFamily="34" charset="0"/>
                <a:ea typeface="微软雅黑" panose="020B0503020204020204" pitchFamily="34" charset="-122"/>
              </a:rPr>
              <a:t>个人公众号</a:t>
            </a:r>
            <a:endParaRPr kumimoji="1" lang="en-US" altLang="zh-CN" sz="1200" b="1" spc="110" dirty="0">
              <a:latin typeface="Arial" panose="020B0604020202020204" pitchFamily="34" charset="0"/>
              <a:ea typeface="微软雅黑" panose="020B0503020204020204" pitchFamily="34" charset="-122"/>
            </a:endParaRPr>
          </a:p>
          <a:p>
            <a:pPr algn="ctr"/>
            <a:r>
              <a:rPr kumimoji="1" lang="zh-CN" altLang="en-US" sz="1200" spc="110" dirty="0">
                <a:latin typeface="Arial" panose="020B0604020202020204" pitchFamily="34" charset="0"/>
                <a:ea typeface="微软雅黑" panose="020B0503020204020204" pitchFamily="34" charset="-122"/>
              </a:rPr>
              <a:t>济济一堂</a:t>
            </a:r>
            <a:endParaRPr kumimoji="1" lang="en-US" altLang="zh-CN" sz="1200" spc="110" dirty="0">
              <a:latin typeface="Arial" panose="020B0604020202020204" pitchFamily="34" charset="0"/>
              <a:ea typeface="微软雅黑" panose="020B0503020204020204" pitchFamily="34" charset="-122"/>
            </a:endParaRPr>
          </a:p>
        </p:txBody>
      </p:sp>
      <p:pic>
        <p:nvPicPr>
          <p:cNvPr id="16" name="图片 15">
            <a:extLst>
              <a:ext uri="{FF2B5EF4-FFF2-40B4-BE49-F238E27FC236}">
                <a16:creationId xmlns:a16="http://schemas.microsoft.com/office/drawing/2014/main" id="{6B342709-04EE-3A4D-8FA9-3CC7A6C8C02B}"/>
              </a:ext>
            </a:extLst>
          </p:cNvPr>
          <p:cNvPicPr>
            <a:picLocks noChangeAspect="1"/>
          </p:cNvPicPr>
          <p:nvPr/>
        </p:nvPicPr>
        <p:blipFill>
          <a:blip r:embed="rId10"/>
          <a:stretch>
            <a:fillRect/>
          </a:stretch>
        </p:blipFill>
        <p:spPr>
          <a:xfrm>
            <a:off x="4725589" y="5336370"/>
            <a:ext cx="894981" cy="893857"/>
          </a:xfrm>
          <a:prstGeom prst="rect">
            <a:avLst/>
          </a:prstGeom>
        </p:spPr>
      </p:pic>
      <p:sp>
        <p:nvSpPr>
          <p:cNvPr id="24" name="文本框 23">
            <a:extLst>
              <a:ext uri="{FF2B5EF4-FFF2-40B4-BE49-F238E27FC236}">
                <a16:creationId xmlns:a16="http://schemas.microsoft.com/office/drawing/2014/main" id="{463BD11D-70E9-D044-81EB-A070C47C6FE3}"/>
              </a:ext>
            </a:extLst>
          </p:cNvPr>
          <p:cNvSpPr txBox="1"/>
          <p:nvPr/>
        </p:nvSpPr>
        <p:spPr>
          <a:xfrm>
            <a:off x="4023291" y="6261436"/>
            <a:ext cx="2291255" cy="461665"/>
          </a:xfrm>
          <a:prstGeom prst="rect">
            <a:avLst/>
          </a:prstGeom>
          <a:noFill/>
        </p:spPr>
        <p:txBody>
          <a:bodyPr wrap="square" rtlCol="0">
            <a:spAutoFit/>
          </a:bodyPr>
          <a:lstStyle/>
          <a:p>
            <a:pPr algn="ctr"/>
            <a:r>
              <a:rPr kumimoji="1" lang="zh-CN" altLang="en-US" sz="1200" b="1" spc="110" dirty="0">
                <a:latin typeface="Arial" panose="020B0604020202020204" pitchFamily="34" charset="0"/>
                <a:ea typeface="微软雅黑" panose="020B0503020204020204" pitchFamily="34" charset="-122"/>
              </a:rPr>
              <a:t>个人小程序</a:t>
            </a:r>
            <a:endParaRPr kumimoji="1" lang="en-US" altLang="zh-CN" sz="1200" b="1" spc="110" dirty="0">
              <a:latin typeface="Arial" panose="020B0604020202020204" pitchFamily="34" charset="0"/>
              <a:ea typeface="微软雅黑" panose="020B0503020204020204" pitchFamily="34" charset="-122"/>
            </a:endParaRPr>
          </a:p>
          <a:p>
            <a:pPr algn="ctr"/>
            <a:r>
              <a:rPr kumimoji="1" lang="zh-CN" altLang="en-US" sz="1200" spc="110" dirty="0">
                <a:latin typeface="Arial" panose="020B0604020202020204" pitchFamily="34" charset="0"/>
                <a:ea typeface="微软雅黑" panose="020B0503020204020204" pitchFamily="34" charset="-122"/>
              </a:rPr>
              <a:t>二十二点零六</a:t>
            </a:r>
            <a:endParaRPr kumimoji="1" lang="en-US" altLang="zh-CN" sz="1200" spc="110" dirty="0">
              <a:latin typeface="Arial" panose="020B0604020202020204" pitchFamily="34" charset="0"/>
              <a:ea typeface="微软雅黑" panose="020B0503020204020204" pitchFamily="34" charset="-122"/>
            </a:endParaRPr>
          </a:p>
        </p:txBody>
      </p:sp>
      <p:pic>
        <p:nvPicPr>
          <p:cNvPr id="13" name="图片 12">
            <a:hlinkClick r:id="rId11"/>
            <a:extLst>
              <a:ext uri="{FF2B5EF4-FFF2-40B4-BE49-F238E27FC236}">
                <a16:creationId xmlns:a16="http://schemas.microsoft.com/office/drawing/2014/main" id="{B884EC3B-23A5-7842-8546-CCEFC712923D}"/>
              </a:ext>
            </a:extLst>
          </p:cNvPr>
          <p:cNvPicPr>
            <a:picLocks noChangeAspect="1"/>
          </p:cNvPicPr>
          <p:nvPr/>
        </p:nvPicPr>
        <p:blipFill>
          <a:blip r:embed="rId12"/>
          <a:stretch>
            <a:fillRect/>
          </a:stretch>
        </p:blipFill>
        <p:spPr>
          <a:xfrm>
            <a:off x="6488689" y="5353096"/>
            <a:ext cx="863807" cy="867103"/>
          </a:xfrm>
          <a:prstGeom prst="rect">
            <a:avLst/>
          </a:prstGeom>
        </p:spPr>
      </p:pic>
      <p:sp>
        <p:nvSpPr>
          <p:cNvPr id="25" name="文本框 24">
            <a:extLst>
              <a:ext uri="{FF2B5EF4-FFF2-40B4-BE49-F238E27FC236}">
                <a16:creationId xmlns:a16="http://schemas.microsoft.com/office/drawing/2014/main" id="{51AAD37C-E1E5-9A42-A90D-3DBF99EF4672}"/>
              </a:ext>
            </a:extLst>
          </p:cNvPr>
          <p:cNvSpPr txBox="1"/>
          <p:nvPr/>
        </p:nvSpPr>
        <p:spPr>
          <a:xfrm>
            <a:off x="5813035" y="6261436"/>
            <a:ext cx="2291255" cy="461665"/>
          </a:xfrm>
          <a:prstGeom prst="rect">
            <a:avLst/>
          </a:prstGeom>
          <a:noFill/>
        </p:spPr>
        <p:txBody>
          <a:bodyPr wrap="square" rtlCol="0">
            <a:spAutoFit/>
          </a:bodyPr>
          <a:lstStyle/>
          <a:p>
            <a:pPr algn="ctr"/>
            <a:r>
              <a:rPr kumimoji="1" lang="en-US" altLang="zh-CN" sz="1200" b="1" spc="110" dirty="0" err="1">
                <a:latin typeface="Arial" panose="020B0604020202020204" pitchFamily="34" charset="0"/>
                <a:ea typeface="微软雅黑" panose="020B0503020204020204" pitchFamily="34" charset="-122"/>
              </a:rPr>
              <a:t>Linkedin</a:t>
            </a:r>
            <a:endParaRPr kumimoji="1" lang="en-US" altLang="zh-CN" sz="1200" b="1" spc="110" dirty="0">
              <a:latin typeface="Arial" panose="020B0604020202020204" pitchFamily="34" charset="0"/>
              <a:ea typeface="微软雅黑" panose="020B0503020204020204" pitchFamily="34" charset="-122"/>
            </a:endParaRPr>
          </a:p>
          <a:p>
            <a:pPr algn="ctr"/>
            <a:r>
              <a:rPr kumimoji="1" lang="en-US" altLang="zh-CN" sz="1200" spc="110" dirty="0">
                <a:latin typeface="Arial" panose="020B0604020202020204" pitchFamily="34" charset="0"/>
                <a:ea typeface="微软雅黑" panose="020B0503020204020204" pitchFamily="34" charset="-122"/>
              </a:rPr>
              <a:t>doubleZ0108</a:t>
            </a:r>
          </a:p>
        </p:txBody>
      </p:sp>
      <p:sp>
        <p:nvSpPr>
          <p:cNvPr id="26" name="文本框 25">
            <a:extLst>
              <a:ext uri="{FF2B5EF4-FFF2-40B4-BE49-F238E27FC236}">
                <a16:creationId xmlns:a16="http://schemas.microsoft.com/office/drawing/2014/main" id="{3ADA24FF-C4CD-1344-9A73-CA865B256EEE}"/>
              </a:ext>
            </a:extLst>
          </p:cNvPr>
          <p:cNvSpPr txBox="1"/>
          <p:nvPr/>
        </p:nvSpPr>
        <p:spPr>
          <a:xfrm>
            <a:off x="7602779" y="6261436"/>
            <a:ext cx="2291255" cy="461665"/>
          </a:xfrm>
          <a:prstGeom prst="rect">
            <a:avLst/>
          </a:prstGeom>
          <a:noFill/>
        </p:spPr>
        <p:txBody>
          <a:bodyPr wrap="square" rtlCol="0">
            <a:spAutoFit/>
          </a:bodyPr>
          <a:lstStyle/>
          <a:p>
            <a:pPr algn="ctr"/>
            <a:r>
              <a:rPr kumimoji="1" lang="zh-CN" altLang="en-US" sz="1200" b="1" spc="110" dirty="0">
                <a:latin typeface="Arial" panose="020B0604020202020204" pitchFamily="34" charset="0"/>
                <a:ea typeface="微软雅黑" panose="020B0503020204020204" pitchFamily="34" charset="-122"/>
              </a:rPr>
              <a:t>知乎</a:t>
            </a:r>
            <a:endParaRPr kumimoji="1" lang="en-US" altLang="zh-CN" sz="1200" b="1" spc="110" dirty="0">
              <a:latin typeface="Arial" panose="020B0604020202020204" pitchFamily="34" charset="0"/>
              <a:ea typeface="微软雅黑" panose="020B0503020204020204" pitchFamily="34" charset="-122"/>
            </a:endParaRPr>
          </a:p>
          <a:p>
            <a:pPr algn="ctr"/>
            <a:r>
              <a:rPr kumimoji="1" lang="en-US" altLang="zh-CN" sz="1200" spc="110" dirty="0">
                <a:latin typeface="Arial" panose="020B0604020202020204" pitchFamily="34" charset="0"/>
                <a:ea typeface="微软雅黑" panose="020B0503020204020204" pitchFamily="34" charset="-122"/>
              </a:rPr>
              <a:t>doubleZ0108</a:t>
            </a:r>
          </a:p>
        </p:txBody>
      </p:sp>
      <p:pic>
        <p:nvPicPr>
          <p:cNvPr id="34" name="图片 33">
            <a:hlinkClick r:id="rId13"/>
            <a:extLst>
              <a:ext uri="{FF2B5EF4-FFF2-40B4-BE49-F238E27FC236}">
                <a16:creationId xmlns:a16="http://schemas.microsoft.com/office/drawing/2014/main" id="{6E92EFBC-A6A7-EB4B-B222-4437D3563E2F}"/>
              </a:ext>
            </a:extLst>
          </p:cNvPr>
          <p:cNvPicPr>
            <a:picLocks noChangeAspect="1"/>
          </p:cNvPicPr>
          <p:nvPr/>
        </p:nvPicPr>
        <p:blipFill>
          <a:blip r:embed="rId14"/>
          <a:stretch>
            <a:fillRect/>
          </a:stretch>
        </p:blipFill>
        <p:spPr>
          <a:xfrm>
            <a:off x="8283587" y="5349589"/>
            <a:ext cx="867103" cy="867103"/>
          </a:xfrm>
          <a:prstGeom prst="rect">
            <a:avLst/>
          </a:prstGeom>
        </p:spPr>
      </p:pic>
    </p:spTree>
    <p:extLst>
      <p:ext uri="{BB962C8B-B14F-4D97-AF65-F5344CB8AC3E}">
        <p14:creationId xmlns:p14="http://schemas.microsoft.com/office/powerpoint/2010/main" val="1213367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A163354-ECC8-40BC-A53B-E1E8A3E6D0A0}"/>
              </a:ext>
            </a:extLst>
          </p:cNvPr>
          <p:cNvSpPr>
            <a:spLocks noGrp="1"/>
          </p:cNvSpPr>
          <p:nvPr>
            <p:ph type="body" sz="quarter" idx="13"/>
          </p:nvPr>
        </p:nvSpPr>
        <p:spPr/>
        <p:txBody>
          <a:bodyPr/>
          <a:lstStyle/>
          <a:p>
            <a:endParaRPr lang="zh-CN" altLang="en-US"/>
          </a:p>
        </p:txBody>
      </p:sp>
    </p:spTree>
    <p:extLst>
      <p:ext uri="{BB962C8B-B14F-4D97-AF65-F5344CB8AC3E}">
        <p14:creationId xmlns:p14="http://schemas.microsoft.com/office/powerpoint/2010/main" val="902648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DD36B8F-1EFE-DE45-899B-DA6169BAA3AA}"/>
              </a:ext>
            </a:extLst>
          </p:cNvPr>
          <p:cNvSpPr>
            <a:spLocks noGrp="1"/>
          </p:cNvSpPr>
          <p:nvPr>
            <p:ph sz="quarter" idx="11"/>
          </p:nvPr>
        </p:nvSpPr>
        <p:spPr>
          <a:xfrm>
            <a:off x="5282643" y="2111827"/>
            <a:ext cx="6663642" cy="799185"/>
          </a:xfrm>
        </p:spPr>
        <p:txBody>
          <a:bodyPr/>
          <a:lstStyle/>
          <a:p>
            <a:r>
              <a:rPr kumimoji="1" lang="zh-CN" altLang="en-US" dirty="0"/>
              <a:t>应急公交备车点选址</a:t>
            </a:r>
          </a:p>
        </p:txBody>
      </p:sp>
      <p:sp>
        <p:nvSpPr>
          <p:cNvPr id="3" name="内容占位符 2">
            <a:extLst>
              <a:ext uri="{FF2B5EF4-FFF2-40B4-BE49-F238E27FC236}">
                <a16:creationId xmlns:a16="http://schemas.microsoft.com/office/drawing/2014/main" id="{CEB9ECBD-C033-324B-A57B-56A675223DA2}"/>
              </a:ext>
            </a:extLst>
          </p:cNvPr>
          <p:cNvSpPr>
            <a:spLocks noGrp="1"/>
          </p:cNvSpPr>
          <p:nvPr>
            <p:ph sz="quarter" idx="12"/>
          </p:nvPr>
        </p:nvSpPr>
        <p:spPr/>
        <p:txBody>
          <a:bodyPr/>
          <a:lstStyle/>
          <a:p>
            <a:r>
              <a:rPr kumimoji="1" lang="en-US" altLang="zh-CN" dirty="0"/>
              <a:t>xxx</a:t>
            </a:r>
          </a:p>
          <a:p>
            <a:r>
              <a:rPr kumimoji="1" lang="en-US" altLang="zh-CN" dirty="0"/>
              <a:t>xxx</a:t>
            </a:r>
          </a:p>
          <a:p>
            <a:r>
              <a:rPr kumimoji="1" lang="en-US" altLang="zh-CN" dirty="0"/>
              <a:t>xxx</a:t>
            </a:r>
            <a:endParaRPr kumimoji="1" lang="zh-CN" altLang="en-US" dirty="0"/>
          </a:p>
        </p:txBody>
      </p:sp>
      <p:sp>
        <p:nvSpPr>
          <p:cNvPr id="4" name="文本框 3">
            <a:extLst>
              <a:ext uri="{FF2B5EF4-FFF2-40B4-BE49-F238E27FC236}">
                <a16:creationId xmlns:a16="http://schemas.microsoft.com/office/drawing/2014/main" id="{3D248BD6-1E25-DA45-A8FF-54B5410F7D23}"/>
              </a:ext>
            </a:extLst>
          </p:cNvPr>
          <p:cNvSpPr txBox="1"/>
          <p:nvPr/>
        </p:nvSpPr>
        <p:spPr>
          <a:xfrm>
            <a:off x="873686" y="1594240"/>
            <a:ext cx="3718849" cy="3770263"/>
          </a:xfrm>
          <a:prstGeom prst="rect">
            <a:avLst/>
          </a:prstGeom>
          <a:noFill/>
        </p:spPr>
        <p:txBody>
          <a:bodyPr wrap="square" rtlCol="0">
            <a:spAutoFit/>
          </a:bodyPr>
          <a:lstStyle/>
          <a:p>
            <a:pPr algn="ctr"/>
            <a:r>
              <a:rPr lang="en-US" altLang="zh-CN" sz="23900" spc="300" dirty="0">
                <a:gradFill>
                  <a:gsLst>
                    <a:gs pos="0">
                      <a:schemeClr val="accent1"/>
                    </a:gs>
                    <a:gs pos="90000">
                      <a:schemeClr val="accent1">
                        <a:alpha val="0"/>
                      </a:schemeClr>
                    </a:gs>
                  </a:gsLst>
                  <a:lin ang="5400000" scaled="1"/>
                </a:gradFill>
                <a:latin typeface="Impact" panose="020B0806030902050204" pitchFamily="34" charset="0"/>
              </a:rPr>
              <a:t>03</a:t>
            </a:r>
            <a:endParaRPr lang="zh-CN" altLang="en-US" sz="23900" spc="300" dirty="0">
              <a:gradFill>
                <a:gsLst>
                  <a:gs pos="0">
                    <a:schemeClr val="accent1"/>
                  </a:gs>
                  <a:gs pos="90000">
                    <a:schemeClr val="accent1">
                      <a:alpha val="0"/>
                    </a:schemeClr>
                  </a:gs>
                </a:gsLst>
                <a:lin ang="5400000" scaled="1"/>
              </a:gradFill>
              <a:latin typeface="Impact" panose="020B0806030902050204" pitchFamily="34" charset="0"/>
            </a:endParaRPr>
          </a:p>
        </p:txBody>
      </p:sp>
    </p:spTree>
    <p:extLst>
      <p:ext uri="{BB962C8B-B14F-4D97-AF65-F5344CB8AC3E}">
        <p14:creationId xmlns:p14="http://schemas.microsoft.com/office/powerpoint/2010/main" val="2883819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A43F28D-A2AD-46FF-8357-8768491B8FA8}"/>
              </a:ext>
            </a:extLst>
          </p:cNvPr>
          <p:cNvSpPr>
            <a:spLocks noGrp="1"/>
          </p:cNvSpPr>
          <p:nvPr>
            <p:ph type="body" sz="quarter" idx="13"/>
          </p:nvPr>
        </p:nvSpPr>
        <p:spPr/>
        <p:txBody>
          <a:bodyPr/>
          <a:lstStyle/>
          <a:p>
            <a:endParaRPr lang="zh-CN" altLang="en-US"/>
          </a:p>
        </p:txBody>
      </p:sp>
    </p:spTree>
    <p:extLst>
      <p:ext uri="{BB962C8B-B14F-4D97-AF65-F5344CB8AC3E}">
        <p14:creationId xmlns:p14="http://schemas.microsoft.com/office/powerpoint/2010/main" val="4040179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DD36B8F-1EFE-DE45-899B-DA6169BAA3AA}"/>
              </a:ext>
            </a:extLst>
          </p:cNvPr>
          <p:cNvSpPr>
            <a:spLocks noGrp="1"/>
          </p:cNvSpPr>
          <p:nvPr>
            <p:ph sz="quarter" idx="11"/>
          </p:nvPr>
        </p:nvSpPr>
        <p:spPr>
          <a:xfrm>
            <a:off x="5282643" y="2111827"/>
            <a:ext cx="6663642" cy="799185"/>
          </a:xfrm>
        </p:spPr>
        <p:txBody>
          <a:bodyPr/>
          <a:lstStyle/>
          <a:p>
            <a:r>
              <a:rPr kumimoji="1" lang="zh-CN" altLang="en-US" dirty="0"/>
              <a:t>案例分析</a:t>
            </a:r>
          </a:p>
        </p:txBody>
      </p:sp>
      <p:sp>
        <p:nvSpPr>
          <p:cNvPr id="3" name="内容占位符 2">
            <a:extLst>
              <a:ext uri="{FF2B5EF4-FFF2-40B4-BE49-F238E27FC236}">
                <a16:creationId xmlns:a16="http://schemas.microsoft.com/office/drawing/2014/main" id="{CEB9ECBD-C033-324B-A57B-56A675223DA2}"/>
              </a:ext>
            </a:extLst>
          </p:cNvPr>
          <p:cNvSpPr>
            <a:spLocks noGrp="1"/>
          </p:cNvSpPr>
          <p:nvPr>
            <p:ph sz="quarter" idx="12"/>
          </p:nvPr>
        </p:nvSpPr>
        <p:spPr/>
        <p:txBody>
          <a:bodyPr/>
          <a:lstStyle/>
          <a:p>
            <a:r>
              <a:rPr kumimoji="1" lang="en-US" altLang="zh-CN" dirty="0"/>
              <a:t>xxx</a:t>
            </a:r>
          </a:p>
          <a:p>
            <a:r>
              <a:rPr kumimoji="1" lang="en-US" altLang="zh-CN" dirty="0"/>
              <a:t>xxx</a:t>
            </a:r>
          </a:p>
          <a:p>
            <a:r>
              <a:rPr kumimoji="1" lang="en-US" altLang="zh-CN" dirty="0"/>
              <a:t>xxx</a:t>
            </a:r>
            <a:endParaRPr kumimoji="1" lang="zh-CN" altLang="en-US" dirty="0"/>
          </a:p>
        </p:txBody>
      </p:sp>
      <p:sp>
        <p:nvSpPr>
          <p:cNvPr id="4" name="文本框 3">
            <a:extLst>
              <a:ext uri="{FF2B5EF4-FFF2-40B4-BE49-F238E27FC236}">
                <a16:creationId xmlns:a16="http://schemas.microsoft.com/office/drawing/2014/main" id="{3D248BD6-1E25-DA45-A8FF-54B5410F7D23}"/>
              </a:ext>
            </a:extLst>
          </p:cNvPr>
          <p:cNvSpPr txBox="1"/>
          <p:nvPr/>
        </p:nvSpPr>
        <p:spPr>
          <a:xfrm>
            <a:off x="873686" y="1594240"/>
            <a:ext cx="3718849" cy="3770263"/>
          </a:xfrm>
          <a:prstGeom prst="rect">
            <a:avLst/>
          </a:prstGeom>
          <a:noFill/>
        </p:spPr>
        <p:txBody>
          <a:bodyPr wrap="square" rtlCol="0">
            <a:spAutoFit/>
          </a:bodyPr>
          <a:lstStyle/>
          <a:p>
            <a:pPr algn="ctr"/>
            <a:r>
              <a:rPr lang="en-US" altLang="zh-CN" sz="23900" spc="300" dirty="0">
                <a:gradFill>
                  <a:gsLst>
                    <a:gs pos="0">
                      <a:schemeClr val="accent1"/>
                    </a:gs>
                    <a:gs pos="90000">
                      <a:schemeClr val="accent1">
                        <a:alpha val="0"/>
                      </a:schemeClr>
                    </a:gs>
                  </a:gsLst>
                  <a:lin ang="5400000" scaled="1"/>
                </a:gradFill>
                <a:latin typeface="Impact" panose="020B0806030902050204" pitchFamily="34" charset="0"/>
              </a:rPr>
              <a:t>04</a:t>
            </a:r>
            <a:endParaRPr lang="zh-CN" altLang="en-US" sz="23900" spc="300" dirty="0">
              <a:gradFill>
                <a:gsLst>
                  <a:gs pos="0">
                    <a:schemeClr val="accent1"/>
                  </a:gs>
                  <a:gs pos="90000">
                    <a:schemeClr val="accent1">
                      <a:alpha val="0"/>
                    </a:schemeClr>
                  </a:gs>
                </a:gsLst>
                <a:lin ang="5400000" scaled="1"/>
              </a:gradFill>
              <a:latin typeface="Impact" panose="020B0806030902050204" pitchFamily="34" charset="0"/>
            </a:endParaRPr>
          </a:p>
        </p:txBody>
      </p:sp>
    </p:spTree>
    <p:extLst>
      <p:ext uri="{BB962C8B-B14F-4D97-AF65-F5344CB8AC3E}">
        <p14:creationId xmlns:p14="http://schemas.microsoft.com/office/powerpoint/2010/main" val="647967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A3CC9C0-4B45-42FA-94AF-5AAC56B5B268}"/>
              </a:ext>
            </a:extLst>
          </p:cNvPr>
          <p:cNvSpPr>
            <a:spLocks noGrp="1"/>
          </p:cNvSpPr>
          <p:nvPr>
            <p:ph type="body" sz="quarter" idx="13"/>
          </p:nvPr>
        </p:nvSpPr>
        <p:spPr/>
        <p:txBody>
          <a:bodyPr/>
          <a:lstStyle/>
          <a:p>
            <a:endParaRPr lang="zh-CN" altLang="en-US"/>
          </a:p>
        </p:txBody>
      </p:sp>
    </p:spTree>
    <p:extLst>
      <p:ext uri="{BB962C8B-B14F-4D97-AF65-F5344CB8AC3E}">
        <p14:creationId xmlns:p14="http://schemas.microsoft.com/office/powerpoint/2010/main" val="77626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DD36B8F-1EFE-DE45-899B-DA6169BAA3AA}"/>
              </a:ext>
            </a:extLst>
          </p:cNvPr>
          <p:cNvSpPr>
            <a:spLocks noGrp="1"/>
          </p:cNvSpPr>
          <p:nvPr>
            <p:ph sz="quarter" idx="11"/>
          </p:nvPr>
        </p:nvSpPr>
        <p:spPr>
          <a:xfrm>
            <a:off x="5282643" y="2111827"/>
            <a:ext cx="6663642" cy="799185"/>
          </a:xfrm>
        </p:spPr>
        <p:txBody>
          <a:bodyPr/>
          <a:lstStyle/>
          <a:p>
            <a:r>
              <a:rPr kumimoji="1" lang="zh-CN" altLang="en-US" dirty="0"/>
              <a:t>总结</a:t>
            </a:r>
          </a:p>
        </p:txBody>
      </p:sp>
      <p:sp>
        <p:nvSpPr>
          <p:cNvPr id="4" name="文本框 3">
            <a:extLst>
              <a:ext uri="{FF2B5EF4-FFF2-40B4-BE49-F238E27FC236}">
                <a16:creationId xmlns:a16="http://schemas.microsoft.com/office/drawing/2014/main" id="{3D248BD6-1E25-DA45-A8FF-54B5410F7D23}"/>
              </a:ext>
            </a:extLst>
          </p:cNvPr>
          <p:cNvSpPr txBox="1"/>
          <p:nvPr/>
        </p:nvSpPr>
        <p:spPr>
          <a:xfrm>
            <a:off x="873686" y="1594240"/>
            <a:ext cx="3718849" cy="3770263"/>
          </a:xfrm>
          <a:prstGeom prst="rect">
            <a:avLst/>
          </a:prstGeom>
          <a:noFill/>
        </p:spPr>
        <p:txBody>
          <a:bodyPr wrap="square" rtlCol="0">
            <a:spAutoFit/>
          </a:bodyPr>
          <a:lstStyle/>
          <a:p>
            <a:pPr algn="ctr"/>
            <a:r>
              <a:rPr lang="en-US" altLang="zh-CN" sz="23900" spc="300" dirty="0">
                <a:gradFill>
                  <a:gsLst>
                    <a:gs pos="0">
                      <a:schemeClr val="accent1"/>
                    </a:gs>
                    <a:gs pos="90000">
                      <a:schemeClr val="accent1">
                        <a:alpha val="0"/>
                      </a:schemeClr>
                    </a:gs>
                  </a:gsLst>
                  <a:lin ang="5400000" scaled="1"/>
                </a:gradFill>
                <a:latin typeface="Impact" panose="020B0806030902050204" pitchFamily="34" charset="0"/>
              </a:rPr>
              <a:t>05</a:t>
            </a:r>
            <a:endParaRPr lang="zh-CN" altLang="en-US" sz="23900" spc="300" dirty="0">
              <a:gradFill>
                <a:gsLst>
                  <a:gs pos="0">
                    <a:schemeClr val="accent1"/>
                  </a:gs>
                  <a:gs pos="90000">
                    <a:schemeClr val="accent1">
                      <a:alpha val="0"/>
                    </a:schemeClr>
                  </a:gs>
                </a:gsLst>
                <a:lin ang="5400000" scaled="1"/>
              </a:gradFill>
              <a:latin typeface="Impact" panose="020B0806030902050204" pitchFamily="34" charset="0"/>
            </a:endParaRPr>
          </a:p>
        </p:txBody>
      </p:sp>
    </p:spTree>
    <p:extLst>
      <p:ext uri="{BB962C8B-B14F-4D97-AF65-F5344CB8AC3E}">
        <p14:creationId xmlns:p14="http://schemas.microsoft.com/office/powerpoint/2010/main" val="1247309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DDD9F14-1F4F-4A93-8FD7-C87CA0670DDE}"/>
              </a:ext>
            </a:extLst>
          </p:cNvPr>
          <p:cNvSpPr>
            <a:spLocks noGrp="1"/>
          </p:cNvSpPr>
          <p:nvPr>
            <p:ph type="body" sz="quarter" idx="13"/>
          </p:nvPr>
        </p:nvSpPr>
        <p:spPr/>
        <p:txBody>
          <a:bodyPr/>
          <a:lstStyle/>
          <a:p>
            <a:endParaRPr lang="zh-CN" altLang="en-US"/>
          </a:p>
        </p:txBody>
      </p:sp>
    </p:spTree>
    <p:extLst>
      <p:ext uri="{BB962C8B-B14F-4D97-AF65-F5344CB8AC3E}">
        <p14:creationId xmlns:p14="http://schemas.microsoft.com/office/powerpoint/2010/main" val="2579794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1BB0EE1-E3A1-724C-958D-646722BF03AD}"/>
              </a:ext>
            </a:extLst>
          </p:cNvPr>
          <p:cNvSpPr>
            <a:spLocks noGrp="1"/>
          </p:cNvSpPr>
          <p:nvPr>
            <p:ph sz="quarter" idx="10"/>
          </p:nvPr>
        </p:nvSpPr>
        <p:spPr>
          <a:xfrm>
            <a:off x="1319603" y="4081164"/>
            <a:ext cx="9552791" cy="1541665"/>
          </a:xfrm>
        </p:spPr>
        <p:txBody>
          <a:bodyPr/>
          <a:lstStyle/>
          <a:p>
            <a:r>
              <a:rPr kumimoji="1" lang="zh-CN" altLang="en-US" sz="4800" dirty="0"/>
              <a:t>请各位老师批评指正</a:t>
            </a:r>
          </a:p>
        </p:txBody>
      </p:sp>
      <p:sp>
        <p:nvSpPr>
          <p:cNvPr id="3" name="内容占位符 2">
            <a:extLst>
              <a:ext uri="{FF2B5EF4-FFF2-40B4-BE49-F238E27FC236}">
                <a16:creationId xmlns:a16="http://schemas.microsoft.com/office/drawing/2014/main" id="{8AE348D4-7D9F-8B43-BAE8-7072833577B7}"/>
              </a:ext>
            </a:extLst>
          </p:cNvPr>
          <p:cNvSpPr>
            <a:spLocks noGrp="1"/>
          </p:cNvSpPr>
          <p:nvPr>
            <p:ph sz="quarter" idx="11"/>
          </p:nvPr>
        </p:nvSpPr>
        <p:spPr>
          <a:xfrm>
            <a:off x="1042660" y="2448612"/>
            <a:ext cx="10483750" cy="841343"/>
          </a:xfrm>
        </p:spPr>
        <p:txBody>
          <a:bodyPr/>
          <a:lstStyle/>
          <a:p>
            <a:r>
              <a:rPr kumimoji="1" lang="en-US" altLang="zh-CN" sz="6600" dirty="0">
                <a:latin typeface="Arial" panose="020B0604020202020204" pitchFamily="34" charset="0"/>
              </a:rPr>
              <a:t>Thanks</a:t>
            </a:r>
            <a:r>
              <a:rPr kumimoji="1" lang="zh-CN" altLang="en-US" sz="6600" dirty="0">
                <a:latin typeface="Arial" panose="020B0604020202020204" pitchFamily="34" charset="0"/>
              </a:rPr>
              <a:t>！</a:t>
            </a:r>
          </a:p>
        </p:txBody>
      </p:sp>
    </p:spTree>
    <p:extLst>
      <p:ext uri="{BB962C8B-B14F-4D97-AF65-F5344CB8AC3E}">
        <p14:creationId xmlns:p14="http://schemas.microsoft.com/office/powerpoint/2010/main" val="3099096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95A96C4-BCED-2248-B353-172F2CA96E49}"/>
              </a:ext>
            </a:extLst>
          </p:cNvPr>
          <p:cNvSpPr>
            <a:spLocks noGrp="1"/>
          </p:cNvSpPr>
          <p:nvPr>
            <p:ph sz="quarter" idx="10"/>
          </p:nvPr>
        </p:nvSpPr>
        <p:spPr>
          <a:xfrm>
            <a:off x="927185" y="214048"/>
            <a:ext cx="2961643" cy="404652"/>
          </a:xfrm>
        </p:spPr>
        <p:txBody>
          <a:bodyPr/>
          <a:lstStyle/>
          <a:p>
            <a:r>
              <a:rPr kumimoji="1" lang="zh-CN" altLang="en-US" dirty="0"/>
              <a:t>如果你想修改部分样式</a:t>
            </a:r>
          </a:p>
        </p:txBody>
      </p:sp>
      <p:pic>
        <p:nvPicPr>
          <p:cNvPr id="3" name="图片 2">
            <a:extLst>
              <a:ext uri="{FF2B5EF4-FFF2-40B4-BE49-F238E27FC236}">
                <a16:creationId xmlns:a16="http://schemas.microsoft.com/office/drawing/2014/main" id="{FB3EECE9-61E3-4C46-A084-3ECEB7C8C2FF}"/>
              </a:ext>
            </a:extLst>
          </p:cNvPr>
          <p:cNvPicPr>
            <a:picLocks noChangeAspect="1"/>
          </p:cNvPicPr>
          <p:nvPr/>
        </p:nvPicPr>
        <p:blipFill>
          <a:blip r:embed="rId2"/>
          <a:stretch>
            <a:fillRect/>
          </a:stretch>
        </p:blipFill>
        <p:spPr>
          <a:xfrm>
            <a:off x="2534744" y="822401"/>
            <a:ext cx="7122511" cy="1221593"/>
          </a:xfrm>
          <a:prstGeom prst="rect">
            <a:avLst/>
          </a:prstGeom>
        </p:spPr>
      </p:pic>
      <p:pic>
        <p:nvPicPr>
          <p:cNvPr id="4" name="图片 3">
            <a:extLst>
              <a:ext uri="{FF2B5EF4-FFF2-40B4-BE49-F238E27FC236}">
                <a16:creationId xmlns:a16="http://schemas.microsoft.com/office/drawing/2014/main" id="{B450BBE7-40CF-7145-A8C3-F7B3A67AEEEA}"/>
              </a:ext>
            </a:extLst>
          </p:cNvPr>
          <p:cNvPicPr>
            <a:picLocks noChangeAspect="1"/>
          </p:cNvPicPr>
          <p:nvPr/>
        </p:nvPicPr>
        <p:blipFill>
          <a:blip r:embed="rId3"/>
          <a:stretch>
            <a:fillRect/>
          </a:stretch>
        </p:blipFill>
        <p:spPr>
          <a:xfrm>
            <a:off x="2534743" y="2604626"/>
            <a:ext cx="7122511" cy="3677498"/>
          </a:xfrm>
          <a:prstGeom prst="rect">
            <a:avLst/>
          </a:prstGeom>
        </p:spPr>
      </p:pic>
      <p:sp>
        <p:nvSpPr>
          <p:cNvPr id="5" name="文本框 4">
            <a:extLst>
              <a:ext uri="{FF2B5EF4-FFF2-40B4-BE49-F238E27FC236}">
                <a16:creationId xmlns:a16="http://schemas.microsoft.com/office/drawing/2014/main" id="{0ED37BE6-3372-0447-B4F9-839B2AD7F242}"/>
              </a:ext>
            </a:extLst>
          </p:cNvPr>
          <p:cNvSpPr txBox="1"/>
          <p:nvPr/>
        </p:nvSpPr>
        <p:spPr>
          <a:xfrm>
            <a:off x="4430110" y="2043994"/>
            <a:ext cx="3331780" cy="276999"/>
          </a:xfrm>
          <a:prstGeom prst="rect">
            <a:avLst/>
          </a:prstGeom>
          <a:noFill/>
        </p:spPr>
        <p:txBody>
          <a:bodyPr wrap="square" rtlCol="0">
            <a:spAutoFit/>
          </a:bodyPr>
          <a:lstStyle/>
          <a:p>
            <a:pPr algn="ctr"/>
            <a:r>
              <a:rPr kumimoji="1" lang="en-US" altLang="zh-CN"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Step1: </a:t>
            </a: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在</a:t>
            </a:r>
            <a:r>
              <a:rPr kumimoji="1" lang="en-US" altLang="zh-CN"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a:t>
            </a: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视图</a:t>
            </a:r>
            <a:r>
              <a:rPr kumimoji="1" lang="en-US" altLang="zh-CN"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a:t>
            </a: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中点击</a:t>
            </a:r>
            <a:r>
              <a:rPr kumimoji="1" lang="en-US" altLang="zh-CN"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a:t>
            </a: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幻灯片母版</a:t>
            </a:r>
            <a:r>
              <a:rPr kumimoji="1" lang="en-US" altLang="zh-CN"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a:t>
            </a:r>
            <a:endPar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endParaRPr>
          </a:p>
        </p:txBody>
      </p:sp>
      <p:sp>
        <p:nvSpPr>
          <p:cNvPr id="6" name="文本框 5">
            <a:extLst>
              <a:ext uri="{FF2B5EF4-FFF2-40B4-BE49-F238E27FC236}">
                <a16:creationId xmlns:a16="http://schemas.microsoft.com/office/drawing/2014/main" id="{B72FAB10-26D1-A249-929A-90498F6E8B48}"/>
              </a:ext>
            </a:extLst>
          </p:cNvPr>
          <p:cNvSpPr txBox="1"/>
          <p:nvPr/>
        </p:nvSpPr>
        <p:spPr>
          <a:xfrm>
            <a:off x="3097924" y="6282124"/>
            <a:ext cx="5996152" cy="276999"/>
          </a:xfrm>
          <a:prstGeom prst="rect">
            <a:avLst/>
          </a:prstGeom>
          <a:noFill/>
        </p:spPr>
        <p:txBody>
          <a:bodyPr wrap="square" rtlCol="0">
            <a:spAutoFit/>
          </a:bodyPr>
          <a:lstStyle/>
          <a:p>
            <a:pPr algn="ctr"/>
            <a:r>
              <a:rPr kumimoji="1" lang="en-US" altLang="zh-CN"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Step2: </a:t>
            </a: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你可以充分调整界面元素并灵活使用</a:t>
            </a:r>
            <a:r>
              <a:rPr kumimoji="1" lang="en-US" altLang="zh-CN"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a:t>
            </a: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格式刷</a:t>
            </a:r>
            <a:r>
              <a:rPr kumimoji="1" lang="en-US" altLang="zh-CN"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a:t>
            </a: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进行替换</a:t>
            </a:r>
          </a:p>
        </p:txBody>
      </p:sp>
    </p:spTree>
    <p:extLst>
      <p:ext uri="{BB962C8B-B14F-4D97-AF65-F5344CB8AC3E}">
        <p14:creationId xmlns:p14="http://schemas.microsoft.com/office/powerpoint/2010/main" val="3628909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F4EDBAA-5BBE-674C-A33D-5425EA6C06D6}"/>
              </a:ext>
            </a:extLst>
          </p:cNvPr>
          <p:cNvGrpSpPr/>
          <p:nvPr/>
        </p:nvGrpSpPr>
        <p:grpSpPr>
          <a:xfrm>
            <a:off x="220718" y="966904"/>
            <a:ext cx="2420495" cy="2124498"/>
            <a:chOff x="220718" y="966904"/>
            <a:chExt cx="2420495" cy="2124498"/>
          </a:xfrm>
        </p:grpSpPr>
        <p:grpSp>
          <p:nvGrpSpPr>
            <p:cNvPr id="4" name="组合 3">
              <a:extLst>
                <a:ext uri="{FF2B5EF4-FFF2-40B4-BE49-F238E27FC236}">
                  <a16:creationId xmlns:a16="http://schemas.microsoft.com/office/drawing/2014/main" id="{630D26BF-C513-C44F-BCF2-8C4AED0C00A2}"/>
                </a:ext>
              </a:extLst>
            </p:cNvPr>
            <p:cNvGrpSpPr/>
            <p:nvPr/>
          </p:nvGrpSpPr>
          <p:grpSpPr>
            <a:xfrm>
              <a:off x="687019" y="966904"/>
              <a:ext cx="1514545" cy="1495505"/>
              <a:chOff x="977515" y="1722512"/>
              <a:chExt cx="1034862" cy="1021852"/>
            </a:xfrm>
          </p:grpSpPr>
          <p:grpSp>
            <p:nvGrpSpPr>
              <p:cNvPr id="6" name="组合 5">
                <a:extLst>
                  <a:ext uri="{FF2B5EF4-FFF2-40B4-BE49-F238E27FC236}">
                    <a16:creationId xmlns:a16="http://schemas.microsoft.com/office/drawing/2014/main" id="{E56F6603-1A94-DE44-8A46-023B01665112}"/>
                  </a:ext>
                </a:extLst>
              </p:cNvPr>
              <p:cNvGrpSpPr/>
              <p:nvPr/>
            </p:nvGrpSpPr>
            <p:grpSpPr>
              <a:xfrm>
                <a:off x="977515" y="1722512"/>
                <a:ext cx="1034862" cy="1021852"/>
                <a:chOff x="1407352" y="2069368"/>
                <a:chExt cx="1484695" cy="1466030"/>
              </a:xfrm>
            </p:grpSpPr>
            <p:sp>
              <p:nvSpPr>
                <p:cNvPr id="8" name="椭圆 7">
                  <a:extLst>
                    <a:ext uri="{FF2B5EF4-FFF2-40B4-BE49-F238E27FC236}">
                      <a16:creationId xmlns:a16="http://schemas.microsoft.com/office/drawing/2014/main" id="{543E81F4-FC99-FA42-82F6-BB621EB42907}"/>
                    </a:ext>
                  </a:extLst>
                </p:cNvPr>
                <p:cNvSpPr/>
                <p:nvPr/>
              </p:nvSpPr>
              <p:spPr>
                <a:xfrm>
                  <a:off x="1407352" y="2069368"/>
                  <a:ext cx="1458570" cy="1458570"/>
                </a:xfrm>
                <a:prstGeom prst="ellipse">
                  <a:avLst/>
                </a:prstGeom>
                <a:gradFill flip="none" rotWithShape="1">
                  <a:gsLst>
                    <a:gs pos="41000">
                      <a:schemeClr val="tx1">
                        <a:alpha val="0"/>
                      </a:schemeClr>
                    </a:gs>
                    <a:gs pos="80000">
                      <a:srgbClr val="4A82E1"/>
                    </a:gs>
                  </a:gsLst>
                  <a:path path="circle">
                    <a:fillToRect l="50000" t="50000" r="50000" b="50000"/>
                  </a:path>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椭圆 8">
                  <a:extLst>
                    <a:ext uri="{FF2B5EF4-FFF2-40B4-BE49-F238E27FC236}">
                      <a16:creationId xmlns:a16="http://schemas.microsoft.com/office/drawing/2014/main" id="{CA298D5C-E47F-194F-839A-D2E704DBAADC}"/>
                    </a:ext>
                  </a:extLst>
                </p:cNvPr>
                <p:cNvSpPr/>
                <p:nvPr/>
              </p:nvSpPr>
              <p:spPr>
                <a:xfrm>
                  <a:off x="1433477" y="2076828"/>
                  <a:ext cx="1458570" cy="1458570"/>
                </a:xfrm>
                <a:prstGeom prst="ellipse">
                  <a:avLst/>
                </a:prstGeom>
                <a:gradFill flip="none" rotWithShape="1">
                  <a:gsLst>
                    <a:gs pos="23000">
                      <a:schemeClr val="tx1">
                        <a:alpha val="0"/>
                      </a:schemeClr>
                    </a:gs>
                    <a:gs pos="87000">
                      <a:srgbClr val="4A82E1"/>
                    </a:gs>
                  </a:gsLst>
                  <a:path path="circle">
                    <a:fillToRect t="100000" r="100000"/>
                  </a:path>
                  <a:tileRect l="-100000" b="-100000"/>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4A33D1F9-8DAF-064C-85E5-644B3318D8C6}"/>
                    </a:ext>
                  </a:extLst>
                </p:cNvPr>
                <p:cNvSpPr/>
                <p:nvPr/>
              </p:nvSpPr>
              <p:spPr>
                <a:xfrm>
                  <a:off x="1411942" y="2076828"/>
                  <a:ext cx="1458570" cy="1458570"/>
                </a:xfrm>
                <a:prstGeom prst="ellipse">
                  <a:avLst/>
                </a:prstGeom>
                <a:gradFill flip="none" rotWithShape="1">
                  <a:gsLst>
                    <a:gs pos="42000">
                      <a:schemeClr val="tx1">
                        <a:alpha val="0"/>
                      </a:schemeClr>
                    </a:gs>
                    <a:gs pos="77000">
                      <a:schemeClr val="accent1">
                        <a:lumMod val="75000"/>
                      </a:schemeClr>
                    </a:gs>
                  </a:gsLst>
                  <a:path path="circle">
                    <a:fillToRect l="100000" b="100000"/>
                  </a:path>
                  <a:tileRect t="-100000" r="-100000"/>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形 6" descr="地球">
                <a:extLst>
                  <a:ext uri="{FF2B5EF4-FFF2-40B4-BE49-F238E27FC236}">
                    <a16:creationId xmlns:a16="http://schemas.microsoft.com/office/drawing/2014/main" id="{ADF12004-B9C3-F842-AB61-F84D11ACD7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4792" y="1853413"/>
                <a:ext cx="754850" cy="754850"/>
              </a:xfrm>
              <a:prstGeom prst="rect">
                <a:avLst/>
              </a:prstGeom>
            </p:spPr>
          </p:pic>
        </p:grpSp>
        <p:sp>
          <p:nvSpPr>
            <p:cNvPr id="5" name="文本框 4">
              <a:extLst>
                <a:ext uri="{FF2B5EF4-FFF2-40B4-BE49-F238E27FC236}">
                  <a16:creationId xmlns:a16="http://schemas.microsoft.com/office/drawing/2014/main" id="{7B475154-9617-C74E-9DD9-58872C741F72}"/>
                </a:ext>
              </a:extLst>
            </p:cNvPr>
            <p:cNvSpPr txBox="1"/>
            <p:nvPr/>
          </p:nvSpPr>
          <p:spPr>
            <a:xfrm>
              <a:off x="220718" y="2568182"/>
              <a:ext cx="2420495" cy="523220"/>
            </a:xfrm>
            <a:prstGeom prst="rect">
              <a:avLst/>
            </a:prstGeom>
            <a:noFill/>
          </p:spPr>
          <p:txBody>
            <a:bodyPr wrap="square" rtlCol="0">
              <a:spAutoFit/>
            </a:bodyPr>
            <a:lstStyle/>
            <a:p>
              <a:pPr algn="ctr"/>
              <a:r>
                <a:rPr kumimoji="1" lang="en-US" altLang="zh-CN" sz="2800" b="1" dirty="0">
                  <a:solidFill>
                    <a:srgbClr val="4571C4"/>
                  </a:solidFill>
                  <a:latin typeface="Impact" panose="020B0806030902050204" pitchFamily="34" charset="0"/>
                  <a:ea typeface="Microsoft YaHei" panose="020B0503020204020204" pitchFamily="34" charset="-122"/>
                </a:rPr>
                <a:t>01</a:t>
              </a:r>
              <a:r>
                <a:rPr kumimoji="1" lang="zh-CN" altLang="en-US" sz="2800" b="1" dirty="0">
                  <a:solidFill>
                    <a:srgbClr val="4571C4"/>
                  </a:solidFill>
                  <a:latin typeface="Impact" panose="020B0806030902050204" pitchFamily="34" charset="0"/>
                  <a:ea typeface="Microsoft YaHei" panose="020B0503020204020204" pitchFamily="34" charset="-122"/>
                </a:rPr>
                <a:t>  </a:t>
              </a:r>
              <a:r>
                <a:rPr kumimoji="1" lang="zh-CN" altLang="en-US" sz="2800" b="1" dirty="0">
                  <a:solidFill>
                    <a:srgbClr val="4571C4"/>
                  </a:solidFill>
                  <a:latin typeface="Microsoft YaHei" panose="020B0503020204020204" pitchFamily="34" charset="-122"/>
                  <a:ea typeface="Microsoft YaHei" panose="020B0503020204020204" pitchFamily="34" charset="-122"/>
                </a:rPr>
                <a:t>研究背景</a:t>
              </a:r>
            </a:p>
          </p:txBody>
        </p:sp>
      </p:grpSp>
      <p:sp>
        <p:nvSpPr>
          <p:cNvPr id="11" name="文本框 10">
            <a:extLst>
              <a:ext uri="{FF2B5EF4-FFF2-40B4-BE49-F238E27FC236}">
                <a16:creationId xmlns:a16="http://schemas.microsoft.com/office/drawing/2014/main" id="{406D1205-758D-7F47-9875-8A1988C4DEC6}"/>
              </a:ext>
            </a:extLst>
          </p:cNvPr>
          <p:cNvSpPr txBox="1"/>
          <p:nvPr/>
        </p:nvSpPr>
        <p:spPr>
          <a:xfrm>
            <a:off x="690361" y="3142572"/>
            <a:ext cx="1534510" cy="276999"/>
          </a:xfrm>
          <a:prstGeom prst="rect">
            <a:avLst/>
          </a:prstGeom>
          <a:noFill/>
        </p:spPr>
        <p:txBody>
          <a:bodyPr wrap="square" rtlCol="0">
            <a:spAutoFit/>
          </a:bodyPr>
          <a:lstStyle/>
          <a:p>
            <a:pPr algn="ct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可以用来做目录</a:t>
            </a:r>
          </a:p>
        </p:txBody>
      </p:sp>
      <p:sp>
        <p:nvSpPr>
          <p:cNvPr id="12" name="文本框 11">
            <a:extLst>
              <a:ext uri="{FF2B5EF4-FFF2-40B4-BE49-F238E27FC236}">
                <a16:creationId xmlns:a16="http://schemas.microsoft.com/office/drawing/2014/main" id="{5EBF741D-01EB-814D-93E5-50DA46E80247}"/>
              </a:ext>
            </a:extLst>
          </p:cNvPr>
          <p:cNvSpPr txBox="1"/>
          <p:nvPr/>
        </p:nvSpPr>
        <p:spPr>
          <a:xfrm>
            <a:off x="2464487" y="-66253"/>
            <a:ext cx="3718849" cy="3770263"/>
          </a:xfrm>
          <a:prstGeom prst="rect">
            <a:avLst/>
          </a:prstGeom>
          <a:noFill/>
        </p:spPr>
        <p:txBody>
          <a:bodyPr wrap="square" rtlCol="0">
            <a:spAutoFit/>
          </a:bodyPr>
          <a:lstStyle/>
          <a:p>
            <a:pPr algn="ctr"/>
            <a:r>
              <a:rPr lang="en-US" altLang="zh-CN" sz="23900" spc="300" dirty="0">
                <a:gradFill>
                  <a:gsLst>
                    <a:gs pos="0">
                      <a:schemeClr val="accent1"/>
                    </a:gs>
                    <a:gs pos="90000">
                      <a:schemeClr val="accent1">
                        <a:alpha val="0"/>
                      </a:schemeClr>
                    </a:gs>
                  </a:gsLst>
                  <a:lin ang="5400000" scaled="1"/>
                </a:gradFill>
                <a:latin typeface="Impact" panose="020B0806030902050204" pitchFamily="34" charset="0"/>
              </a:rPr>
              <a:t>01</a:t>
            </a:r>
            <a:endParaRPr lang="zh-CN" altLang="en-US" sz="23900" spc="300" dirty="0">
              <a:gradFill>
                <a:gsLst>
                  <a:gs pos="0">
                    <a:schemeClr val="accent1"/>
                  </a:gs>
                  <a:gs pos="90000">
                    <a:schemeClr val="accent1">
                      <a:alpha val="0"/>
                    </a:schemeClr>
                  </a:gs>
                </a:gsLst>
                <a:lin ang="5400000" scaled="1"/>
              </a:gradFill>
              <a:latin typeface="Impact" panose="020B0806030902050204" pitchFamily="34" charset="0"/>
            </a:endParaRPr>
          </a:p>
        </p:txBody>
      </p:sp>
      <p:sp>
        <p:nvSpPr>
          <p:cNvPr id="13" name="文本框 12">
            <a:extLst>
              <a:ext uri="{FF2B5EF4-FFF2-40B4-BE49-F238E27FC236}">
                <a16:creationId xmlns:a16="http://schemas.microsoft.com/office/drawing/2014/main" id="{CB2E3E2C-EDA0-4C48-A4E2-471D28388A3A}"/>
              </a:ext>
            </a:extLst>
          </p:cNvPr>
          <p:cNvSpPr txBox="1"/>
          <p:nvPr/>
        </p:nvSpPr>
        <p:spPr>
          <a:xfrm>
            <a:off x="3565174" y="3142572"/>
            <a:ext cx="1534510" cy="276999"/>
          </a:xfrm>
          <a:prstGeom prst="rect">
            <a:avLst/>
          </a:prstGeom>
          <a:noFill/>
        </p:spPr>
        <p:txBody>
          <a:bodyPr wrap="square" rtlCol="0">
            <a:spAutoFit/>
          </a:bodyPr>
          <a:lstStyle/>
          <a:p>
            <a:pPr algn="ct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目录页数字标题</a:t>
            </a:r>
          </a:p>
        </p:txBody>
      </p:sp>
      <p:grpSp>
        <p:nvGrpSpPr>
          <p:cNvPr id="14" name="组合 13">
            <a:extLst>
              <a:ext uri="{FF2B5EF4-FFF2-40B4-BE49-F238E27FC236}">
                <a16:creationId xmlns:a16="http://schemas.microsoft.com/office/drawing/2014/main" id="{CFF57A7E-82B0-8A4F-9DA1-8353D37F93F0}"/>
              </a:ext>
            </a:extLst>
          </p:cNvPr>
          <p:cNvGrpSpPr/>
          <p:nvPr/>
        </p:nvGrpSpPr>
        <p:grpSpPr>
          <a:xfrm>
            <a:off x="6499677" y="561045"/>
            <a:ext cx="6025068" cy="1354123"/>
            <a:chOff x="2215043" y="2695358"/>
            <a:chExt cx="6025068" cy="1354123"/>
          </a:xfrm>
        </p:grpSpPr>
        <p:sp>
          <p:nvSpPr>
            <p:cNvPr id="15" name="文本框 14">
              <a:extLst>
                <a:ext uri="{FF2B5EF4-FFF2-40B4-BE49-F238E27FC236}">
                  <a16:creationId xmlns:a16="http://schemas.microsoft.com/office/drawing/2014/main" id="{24855573-551F-0D45-862C-E679CDA7341D}"/>
                </a:ext>
              </a:extLst>
            </p:cNvPr>
            <p:cNvSpPr txBox="1"/>
            <p:nvPr/>
          </p:nvSpPr>
          <p:spPr>
            <a:xfrm>
              <a:off x="2215043" y="2695358"/>
              <a:ext cx="1318422" cy="523220"/>
            </a:xfrm>
            <a:prstGeom prst="rect">
              <a:avLst/>
            </a:prstGeom>
            <a:noFill/>
          </p:spPr>
          <p:txBody>
            <a:bodyPr wrap="square" rtlCol="0">
              <a:spAutoFit/>
            </a:bodyPr>
            <a:lstStyle/>
            <a:p>
              <a:r>
                <a:rPr kumimoji="1" lang="zh-CN" altLang="en-US" sz="2800" b="1" dirty="0">
                  <a:solidFill>
                    <a:srgbClr val="4A82E1"/>
                  </a:solidFill>
                  <a:latin typeface="Arial" panose="020B0604020202020204" pitchFamily="34" charset="0"/>
                  <a:ea typeface="微软雅黑" panose="020B0503020204020204" pitchFamily="34" charset="-122"/>
                </a:rPr>
                <a:t>意义</a:t>
              </a:r>
            </a:p>
          </p:txBody>
        </p:sp>
        <p:sp>
          <p:nvSpPr>
            <p:cNvPr id="16" name="文本框 15">
              <a:extLst>
                <a:ext uri="{FF2B5EF4-FFF2-40B4-BE49-F238E27FC236}">
                  <a16:creationId xmlns:a16="http://schemas.microsoft.com/office/drawing/2014/main" id="{7A9DA43E-2A25-E44F-92A8-AB7F5A4E71C5}"/>
                </a:ext>
              </a:extLst>
            </p:cNvPr>
            <p:cNvSpPr txBox="1"/>
            <p:nvPr/>
          </p:nvSpPr>
          <p:spPr>
            <a:xfrm>
              <a:off x="2215043" y="3341595"/>
              <a:ext cx="6025068" cy="707886"/>
            </a:xfrm>
            <a:prstGeom prst="rect">
              <a:avLst/>
            </a:prstGeom>
            <a:noFill/>
          </p:spPr>
          <p:txBody>
            <a:bodyPr wrap="square" rtlCol="0">
              <a:spAutoFit/>
            </a:bodyPr>
            <a:lstStyle/>
            <a:p>
              <a:pPr algn="l"/>
              <a:r>
                <a:rPr kumimoji="1" lang="zh-CN" altLang="en-US" sz="2000" spc="110" dirty="0">
                  <a:latin typeface="Arial" panose="020B0604020202020204" pitchFamily="34" charset="0"/>
                  <a:ea typeface="微软雅黑" panose="020B0503020204020204" pitchFamily="34" charset="-122"/>
                </a:rPr>
                <a:t>高效、高质量的三维重建</a:t>
              </a:r>
              <a:endParaRPr kumimoji="1" lang="en-US" altLang="zh-CN" sz="2000" spc="110" dirty="0">
                <a:latin typeface="Arial" panose="020B0604020202020204" pitchFamily="34" charset="0"/>
                <a:ea typeface="微软雅黑" panose="020B0503020204020204" pitchFamily="34" charset="-122"/>
              </a:endParaRPr>
            </a:p>
            <a:p>
              <a:pPr algn="l"/>
              <a:r>
                <a:rPr kumimoji="1" lang="zh-CN" altLang="en-US" sz="2000" spc="110" dirty="0">
                  <a:latin typeface="Arial" panose="020B0604020202020204" pitchFamily="34" charset="0"/>
                  <a:ea typeface="微软雅黑" panose="020B0503020204020204" pitchFamily="34" charset="-122"/>
                </a:rPr>
                <a:t>对土木工程</a:t>
              </a:r>
              <a:r>
                <a:rPr kumimoji="1" lang="zh-CN" altLang="en-US" sz="2000" b="1" spc="110" dirty="0">
                  <a:solidFill>
                    <a:srgbClr val="4A82E1"/>
                  </a:solidFill>
                  <a:latin typeface="Arial" panose="020B0604020202020204" pitchFamily="34" charset="0"/>
                  <a:ea typeface="微软雅黑" panose="020B0503020204020204" pitchFamily="34" charset="-122"/>
                </a:rPr>
                <a:t>智能化</a:t>
              </a:r>
              <a:r>
                <a:rPr kumimoji="1" lang="zh-CN" altLang="en-US" sz="2000" spc="110" dirty="0">
                  <a:latin typeface="Arial" panose="020B0604020202020204" pitchFamily="34" charset="0"/>
                  <a:ea typeface="微软雅黑" panose="020B0503020204020204" pitchFamily="34" charset="-122"/>
                </a:rPr>
                <a:t>、</a:t>
              </a:r>
              <a:r>
                <a:rPr kumimoji="1" lang="zh-CN" altLang="en-US" sz="2000" b="1" spc="110" dirty="0">
                  <a:solidFill>
                    <a:srgbClr val="4A82E1"/>
                  </a:solidFill>
                  <a:latin typeface="Arial" panose="020B0604020202020204" pitchFamily="34" charset="0"/>
                  <a:ea typeface="微软雅黑" panose="020B0503020204020204" pitchFamily="34" charset="-122"/>
                </a:rPr>
                <a:t>数字化转型</a:t>
              </a:r>
              <a:r>
                <a:rPr kumimoji="1" lang="zh-CN" altLang="en-US" sz="2000" spc="110" dirty="0">
                  <a:latin typeface="Arial" panose="020B0604020202020204" pitchFamily="34" charset="0"/>
                  <a:ea typeface="微软雅黑" panose="020B0503020204020204" pitchFamily="34" charset="-122"/>
                </a:rPr>
                <a:t>具有重要意义</a:t>
              </a:r>
            </a:p>
          </p:txBody>
        </p:sp>
      </p:grpSp>
      <p:sp>
        <p:nvSpPr>
          <p:cNvPr id="17" name="文本框 16">
            <a:extLst>
              <a:ext uri="{FF2B5EF4-FFF2-40B4-BE49-F238E27FC236}">
                <a16:creationId xmlns:a16="http://schemas.microsoft.com/office/drawing/2014/main" id="{408AE801-EE1B-5440-A787-D45DCEFA57D5}"/>
              </a:ext>
            </a:extLst>
          </p:cNvPr>
          <p:cNvSpPr txBox="1"/>
          <p:nvPr/>
        </p:nvSpPr>
        <p:spPr>
          <a:xfrm>
            <a:off x="8306092" y="1967012"/>
            <a:ext cx="1534510" cy="276999"/>
          </a:xfrm>
          <a:prstGeom prst="rect">
            <a:avLst/>
          </a:prstGeom>
          <a:noFill/>
        </p:spPr>
        <p:txBody>
          <a:bodyPr wrap="square" rtlCol="0">
            <a:spAutoFit/>
          </a:bodyPr>
          <a:lstStyle/>
          <a:p>
            <a:pPr algn="ct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文字段落样式</a:t>
            </a:r>
          </a:p>
        </p:txBody>
      </p:sp>
      <p:sp>
        <p:nvSpPr>
          <p:cNvPr id="18" name="矩形: 圆角 17">
            <a:extLst>
              <a:ext uri="{FF2B5EF4-FFF2-40B4-BE49-F238E27FC236}">
                <a16:creationId xmlns:a16="http://schemas.microsoft.com/office/drawing/2014/main" id="{52287261-DB13-DD4C-B0FB-328E6175C051}"/>
              </a:ext>
            </a:extLst>
          </p:cNvPr>
          <p:cNvSpPr/>
          <p:nvPr/>
        </p:nvSpPr>
        <p:spPr>
          <a:xfrm>
            <a:off x="624861" y="3893424"/>
            <a:ext cx="3941379" cy="813125"/>
          </a:xfrm>
          <a:prstGeom prst="roundRect">
            <a:avLst>
              <a:gd name="adj" fmla="val 9331"/>
            </a:avLst>
          </a:prstGeom>
          <a:solidFill>
            <a:srgbClr val="9A01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kern="100" dirty="0">
                <a:solidFill>
                  <a:schemeClr val="bg1"/>
                </a:solidFill>
                <a:latin typeface="Arial" panose="020B0604020202020204" pitchFamily="34" charset="0"/>
                <a:ea typeface="微软雅黑" panose="020B0503020204020204" pitchFamily="34" charset="-122"/>
                <a:cs typeface="Times New Roman" panose="02020603050405020304" pitchFamily="18" charset="0"/>
              </a:rPr>
              <a:t>无监督学习多视点三维重建方法</a:t>
            </a:r>
            <a:endParaRPr lang="en-US" altLang="zh-CN" sz="2000" b="1" kern="100" dirty="0">
              <a:solidFill>
                <a:schemeClr val="bg1"/>
              </a:solidFill>
              <a:latin typeface="Arial" panose="020B0604020202020204" pitchFamily="34" charset="0"/>
              <a:ea typeface="微软雅黑" panose="020B0503020204020204" pitchFamily="34" charset="-122"/>
              <a:cs typeface="Times New Roman" panose="02020603050405020304" pitchFamily="18" charset="0"/>
            </a:endParaRPr>
          </a:p>
        </p:txBody>
      </p:sp>
      <p:sp>
        <p:nvSpPr>
          <p:cNvPr id="19" name="文本框 18">
            <a:extLst>
              <a:ext uri="{FF2B5EF4-FFF2-40B4-BE49-F238E27FC236}">
                <a16:creationId xmlns:a16="http://schemas.microsoft.com/office/drawing/2014/main" id="{ABAB6E7B-9C6E-BB4A-89F0-FC8DB5F5A695}"/>
              </a:ext>
            </a:extLst>
          </p:cNvPr>
          <p:cNvSpPr txBox="1"/>
          <p:nvPr/>
        </p:nvSpPr>
        <p:spPr>
          <a:xfrm>
            <a:off x="1697232" y="4831166"/>
            <a:ext cx="1534510" cy="276999"/>
          </a:xfrm>
          <a:prstGeom prst="rect">
            <a:avLst/>
          </a:prstGeom>
          <a:noFill/>
        </p:spPr>
        <p:txBody>
          <a:bodyPr wrap="square" rtlCol="0">
            <a:spAutoFit/>
          </a:bodyPr>
          <a:lstStyle/>
          <a:p>
            <a:pPr algn="ct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重点标注</a:t>
            </a:r>
          </a:p>
        </p:txBody>
      </p:sp>
      <p:grpSp>
        <p:nvGrpSpPr>
          <p:cNvPr id="36" name="组合 35">
            <a:extLst>
              <a:ext uri="{FF2B5EF4-FFF2-40B4-BE49-F238E27FC236}">
                <a16:creationId xmlns:a16="http://schemas.microsoft.com/office/drawing/2014/main" id="{09B373FC-0EE6-814C-80F8-68A0AC27E729}"/>
              </a:ext>
            </a:extLst>
          </p:cNvPr>
          <p:cNvGrpSpPr/>
          <p:nvPr/>
        </p:nvGrpSpPr>
        <p:grpSpPr>
          <a:xfrm>
            <a:off x="2021939" y="6022792"/>
            <a:ext cx="9014143" cy="446713"/>
            <a:chOff x="2021939" y="5946120"/>
            <a:chExt cx="9014143" cy="446713"/>
          </a:xfrm>
        </p:grpSpPr>
        <p:sp>
          <p:nvSpPr>
            <p:cNvPr id="20" name="圆角矩形 19">
              <a:extLst>
                <a:ext uri="{FF2B5EF4-FFF2-40B4-BE49-F238E27FC236}">
                  <a16:creationId xmlns:a16="http://schemas.microsoft.com/office/drawing/2014/main" id="{B54E7A5F-F3C4-AC47-A428-91E2042B3593}"/>
                </a:ext>
              </a:extLst>
            </p:cNvPr>
            <p:cNvSpPr/>
            <p:nvPr/>
          </p:nvSpPr>
          <p:spPr>
            <a:xfrm>
              <a:off x="2021939" y="5955580"/>
              <a:ext cx="1360000" cy="434831"/>
            </a:xfrm>
            <a:prstGeom prst="roundRect">
              <a:avLst/>
            </a:prstGeom>
            <a:solidFill>
              <a:schemeClr val="accent1">
                <a:lumMod val="40000"/>
                <a:lumOff val="60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b="1" dirty="0">
                  <a:latin typeface="Microsoft YaHei" panose="020B0503020204020204" pitchFamily="34" charset="-122"/>
                  <a:ea typeface="Microsoft YaHei" panose="020B0503020204020204" pitchFamily="34" charset="-122"/>
                </a:rPr>
                <a:t>数据采集</a:t>
              </a:r>
            </a:p>
          </p:txBody>
        </p:sp>
        <p:sp>
          <p:nvSpPr>
            <p:cNvPr id="21" name="圆角矩形 20">
              <a:extLst>
                <a:ext uri="{FF2B5EF4-FFF2-40B4-BE49-F238E27FC236}">
                  <a16:creationId xmlns:a16="http://schemas.microsoft.com/office/drawing/2014/main" id="{AA8CF19E-4AB8-B745-B062-9C5DEAF7ABF4}"/>
                </a:ext>
              </a:extLst>
            </p:cNvPr>
            <p:cNvSpPr/>
            <p:nvPr/>
          </p:nvSpPr>
          <p:spPr>
            <a:xfrm>
              <a:off x="4336974" y="5958002"/>
              <a:ext cx="1360000" cy="434831"/>
            </a:xfrm>
            <a:prstGeom prst="round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b="1" dirty="0">
                  <a:latin typeface="Microsoft YaHei" panose="020B0503020204020204" pitchFamily="34" charset="-122"/>
                  <a:ea typeface="Microsoft YaHei" panose="020B0503020204020204" pitchFamily="34" charset="-122"/>
                </a:rPr>
                <a:t>稀疏重建</a:t>
              </a:r>
            </a:p>
          </p:txBody>
        </p:sp>
        <p:sp>
          <p:nvSpPr>
            <p:cNvPr id="22" name="圆角矩形 21">
              <a:extLst>
                <a:ext uri="{FF2B5EF4-FFF2-40B4-BE49-F238E27FC236}">
                  <a16:creationId xmlns:a16="http://schemas.microsoft.com/office/drawing/2014/main" id="{9DCF7D3B-F9C4-1A48-B2AC-D3C0991E8F8C}"/>
                </a:ext>
              </a:extLst>
            </p:cNvPr>
            <p:cNvSpPr/>
            <p:nvPr/>
          </p:nvSpPr>
          <p:spPr>
            <a:xfrm>
              <a:off x="6647628" y="5955580"/>
              <a:ext cx="1360000" cy="434831"/>
            </a:xfrm>
            <a:prstGeom prst="roundRect">
              <a:avLst/>
            </a:prstGeom>
            <a:solidFill>
              <a:srgbClr val="4A82E1"/>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b="1" dirty="0">
                  <a:latin typeface="Microsoft YaHei" panose="020B0503020204020204" pitchFamily="34" charset="-122"/>
                  <a:ea typeface="Microsoft YaHei" panose="020B0503020204020204" pitchFamily="34" charset="-122"/>
                </a:rPr>
                <a:t>深度图估计</a:t>
              </a:r>
            </a:p>
          </p:txBody>
        </p:sp>
        <p:sp>
          <p:nvSpPr>
            <p:cNvPr id="23" name="圆角矩形 22">
              <a:extLst>
                <a:ext uri="{FF2B5EF4-FFF2-40B4-BE49-F238E27FC236}">
                  <a16:creationId xmlns:a16="http://schemas.microsoft.com/office/drawing/2014/main" id="{5EF303C1-13E6-3D4F-A5E4-29337D7C9A3C}"/>
                </a:ext>
              </a:extLst>
            </p:cNvPr>
            <p:cNvSpPr/>
            <p:nvPr/>
          </p:nvSpPr>
          <p:spPr>
            <a:xfrm>
              <a:off x="9155240" y="5946120"/>
              <a:ext cx="1360000" cy="434831"/>
            </a:xfrm>
            <a:prstGeom prst="roundRect">
              <a:avLst/>
            </a:prstGeom>
            <a:solidFill>
              <a:schemeClr val="accent1">
                <a:lumMod val="75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b="1" dirty="0">
                  <a:latin typeface="Microsoft YaHei" panose="020B0503020204020204" pitchFamily="34" charset="-122"/>
                  <a:ea typeface="Microsoft YaHei" panose="020B0503020204020204" pitchFamily="34" charset="-122"/>
                </a:rPr>
                <a:t>稠密重建</a:t>
              </a:r>
            </a:p>
          </p:txBody>
        </p:sp>
        <p:sp>
          <p:nvSpPr>
            <p:cNvPr id="24" name="右箭头 23">
              <a:extLst>
                <a:ext uri="{FF2B5EF4-FFF2-40B4-BE49-F238E27FC236}">
                  <a16:creationId xmlns:a16="http://schemas.microsoft.com/office/drawing/2014/main" id="{CF1047C2-0D7F-1E42-B110-6D3F09C36A87}"/>
                </a:ext>
              </a:extLst>
            </p:cNvPr>
            <p:cNvSpPr/>
            <p:nvPr/>
          </p:nvSpPr>
          <p:spPr>
            <a:xfrm>
              <a:off x="3560245" y="6107622"/>
              <a:ext cx="627555" cy="118185"/>
            </a:xfrm>
            <a:prstGeom prst="rightArrow">
              <a:avLst/>
            </a:prstGeom>
            <a:gradFill flip="none" rotWithShape="1">
              <a:gsLst>
                <a:gs pos="99000">
                  <a:schemeClr val="accent1">
                    <a:lumMod val="40000"/>
                    <a:lumOff val="60000"/>
                  </a:schemeClr>
                </a:gs>
                <a:gs pos="0">
                  <a:schemeClr val="accent1">
                    <a:lumMod val="20000"/>
                    <a:lumOff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latin typeface="Microsoft YaHei" panose="020B0503020204020204" pitchFamily="34" charset="-122"/>
                <a:ea typeface="Microsoft YaHei" panose="020B0503020204020204" pitchFamily="34" charset="-122"/>
              </a:endParaRPr>
            </a:p>
          </p:txBody>
        </p:sp>
        <p:sp>
          <p:nvSpPr>
            <p:cNvPr id="25" name="右箭头 24">
              <a:extLst>
                <a:ext uri="{FF2B5EF4-FFF2-40B4-BE49-F238E27FC236}">
                  <a16:creationId xmlns:a16="http://schemas.microsoft.com/office/drawing/2014/main" id="{DDC1E8C0-7540-3E40-BBC5-209A5880927D}"/>
                </a:ext>
              </a:extLst>
            </p:cNvPr>
            <p:cNvSpPr/>
            <p:nvPr/>
          </p:nvSpPr>
          <p:spPr>
            <a:xfrm>
              <a:off x="5807537" y="6122925"/>
              <a:ext cx="662847" cy="121058"/>
            </a:xfrm>
            <a:prstGeom prst="rightArrow">
              <a:avLst/>
            </a:prstGeom>
            <a:gradFill flip="none" rotWithShape="1">
              <a:gsLst>
                <a:gs pos="100000">
                  <a:schemeClr val="accent1">
                    <a:lumMod val="60000"/>
                    <a:lumOff val="40000"/>
                  </a:schemeClr>
                </a:gs>
                <a:gs pos="0">
                  <a:schemeClr val="accent1">
                    <a:lumMod val="40000"/>
                    <a:lumOff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latin typeface="Microsoft YaHei" panose="020B0503020204020204" pitchFamily="34" charset="-122"/>
                <a:ea typeface="Microsoft YaHei" panose="020B0503020204020204" pitchFamily="34" charset="-122"/>
              </a:endParaRPr>
            </a:p>
          </p:txBody>
        </p:sp>
        <p:sp>
          <p:nvSpPr>
            <p:cNvPr id="26" name="右箭头 25">
              <a:extLst>
                <a:ext uri="{FF2B5EF4-FFF2-40B4-BE49-F238E27FC236}">
                  <a16:creationId xmlns:a16="http://schemas.microsoft.com/office/drawing/2014/main" id="{05290E7E-0CCE-3241-BB8A-2D12453A105A}"/>
                </a:ext>
              </a:extLst>
            </p:cNvPr>
            <p:cNvSpPr/>
            <p:nvPr/>
          </p:nvSpPr>
          <p:spPr>
            <a:xfrm>
              <a:off x="8161463" y="6104114"/>
              <a:ext cx="839942" cy="130734"/>
            </a:xfrm>
            <a:prstGeom prst="rightArrow">
              <a:avLst/>
            </a:prstGeom>
            <a:gradFill flip="none" rotWithShape="1">
              <a:gsLst>
                <a:gs pos="100000">
                  <a:srgbClr val="3F70C4"/>
                </a:gs>
                <a:gs pos="0">
                  <a:schemeClr val="accent1">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latin typeface="Microsoft YaHei" panose="020B0503020204020204" pitchFamily="34" charset="-122"/>
                <a:ea typeface="Microsoft YaHei" panose="020B0503020204020204" pitchFamily="34" charset="-122"/>
              </a:endParaRPr>
            </a:p>
          </p:txBody>
        </p:sp>
        <p:sp>
          <p:nvSpPr>
            <p:cNvPr id="27" name="右箭头 26">
              <a:extLst>
                <a:ext uri="{FF2B5EF4-FFF2-40B4-BE49-F238E27FC236}">
                  <a16:creationId xmlns:a16="http://schemas.microsoft.com/office/drawing/2014/main" id="{549C3C84-1D14-AE4B-A949-8F879B874546}"/>
                </a:ext>
              </a:extLst>
            </p:cNvPr>
            <p:cNvSpPr/>
            <p:nvPr/>
          </p:nvSpPr>
          <p:spPr>
            <a:xfrm>
              <a:off x="10669075" y="6113249"/>
              <a:ext cx="367007" cy="130734"/>
            </a:xfrm>
            <a:prstGeom prst="rightArrow">
              <a:avLst/>
            </a:prstGeom>
            <a:gradFill flip="none" rotWithShape="1">
              <a:gsLst>
                <a:gs pos="0">
                  <a:srgbClr val="3F70C4"/>
                </a:gs>
                <a:gs pos="99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latin typeface="Microsoft YaHei" panose="020B0503020204020204" pitchFamily="34" charset="-122"/>
                <a:ea typeface="Microsoft YaHei" panose="020B0503020204020204" pitchFamily="34" charset="-122"/>
              </a:endParaRPr>
            </a:p>
          </p:txBody>
        </p:sp>
      </p:grpSp>
      <p:sp>
        <p:nvSpPr>
          <p:cNvPr id="28" name="文本框 27">
            <a:extLst>
              <a:ext uri="{FF2B5EF4-FFF2-40B4-BE49-F238E27FC236}">
                <a16:creationId xmlns:a16="http://schemas.microsoft.com/office/drawing/2014/main" id="{9421895B-C61A-9A4D-9F05-611D5E97B7DB}"/>
              </a:ext>
            </a:extLst>
          </p:cNvPr>
          <p:cNvSpPr txBox="1"/>
          <p:nvPr/>
        </p:nvSpPr>
        <p:spPr>
          <a:xfrm>
            <a:off x="5328745" y="6530588"/>
            <a:ext cx="1534510" cy="276999"/>
          </a:xfrm>
          <a:prstGeom prst="rect">
            <a:avLst/>
          </a:prstGeom>
          <a:noFill/>
        </p:spPr>
        <p:txBody>
          <a:bodyPr wrap="square" rtlCol="0">
            <a:spAutoFit/>
          </a:bodyPr>
          <a:lstStyle/>
          <a:p>
            <a:pPr algn="ct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步骤流程</a:t>
            </a:r>
          </a:p>
        </p:txBody>
      </p:sp>
      <p:sp>
        <p:nvSpPr>
          <p:cNvPr id="29" name="右箭头 28">
            <a:extLst>
              <a:ext uri="{FF2B5EF4-FFF2-40B4-BE49-F238E27FC236}">
                <a16:creationId xmlns:a16="http://schemas.microsoft.com/office/drawing/2014/main" id="{562441A6-AF61-6744-B3AE-B48E1DF87C34}"/>
              </a:ext>
            </a:extLst>
          </p:cNvPr>
          <p:cNvSpPr/>
          <p:nvPr/>
        </p:nvSpPr>
        <p:spPr>
          <a:xfrm>
            <a:off x="1105053" y="5211113"/>
            <a:ext cx="1184358" cy="376755"/>
          </a:xfrm>
          <a:prstGeom prst="rightArrow">
            <a:avLst/>
          </a:prstGeom>
          <a:gradFill flip="none" rotWithShape="1">
            <a:gsLst>
              <a:gs pos="0">
                <a:srgbClr val="4A82E1"/>
              </a:gs>
              <a:gs pos="100000">
                <a:srgbClr val="3F70C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30" name="表格 29">
            <a:extLst>
              <a:ext uri="{FF2B5EF4-FFF2-40B4-BE49-F238E27FC236}">
                <a16:creationId xmlns:a16="http://schemas.microsoft.com/office/drawing/2014/main" id="{D3D8447F-DA4A-C948-B724-EA0079FFE911}"/>
              </a:ext>
            </a:extLst>
          </p:cNvPr>
          <p:cNvGraphicFramePr>
            <a:graphicFrameLocks noGrp="1"/>
          </p:cNvGraphicFramePr>
          <p:nvPr/>
        </p:nvGraphicFramePr>
        <p:xfrm>
          <a:off x="6499677" y="2881733"/>
          <a:ext cx="5101864" cy="1981313"/>
        </p:xfrm>
        <a:graphic>
          <a:graphicData uri="http://schemas.openxmlformats.org/drawingml/2006/table">
            <a:tbl>
              <a:tblPr firstRow="1" firstCol="1" bandRow="1">
                <a:tableStyleId>{5C22544A-7EE6-4342-B048-85BDC9FD1C3A}</a:tableStyleId>
              </a:tblPr>
              <a:tblGrid>
                <a:gridCol w="2196388">
                  <a:extLst>
                    <a:ext uri="{9D8B030D-6E8A-4147-A177-3AD203B41FA5}">
                      <a16:colId xmlns:a16="http://schemas.microsoft.com/office/drawing/2014/main" val="2122011835"/>
                    </a:ext>
                  </a:extLst>
                </a:gridCol>
                <a:gridCol w="967834">
                  <a:extLst>
                    <a:ext uri="{9D8B030D-6E8A-4147-A177-3AD203B41FA5}">
                      <a16:colId xmlns:a16="http://schemas.microsoft.com/office/drawing/2014/main" val="3013451030"/>
                    </a:ext>
                  </a:extLst>
                </a:gridCol>
                <a:gridCol w="968821">
                  <a:extLst>
                    <a:ext uri="{9D8B030D-6E8A-4147-A177-3AD203B41FA5}">
                      <a16:colId xmlns:a16="http://schemas.microsoft.com/office/drawing/2014/main" val="2987775503"/>
                    </a:ext>
                  </a:extLst>
                </a:gridCol>
                <a:gridCol w="968821">
                  <a:extLst>
                    <a:ext uri="{9D8B030D-6E8A-4147-A177-3AD203B41FA5}">
                      <a16:colId xmlns:a16="http://schemas.microsoft.com/office/drawing/2014/main" val="2927285286"/>
                    </a:ext>
                  </a:extLst>
                </a:gridCol>
              </a:tblGrid>
              <a:tr h="416186">
                <a:tc>
                  <a:txBody>
                    <a:bodyPr/>
                    <a:lstStyle/>
                    <a:p>
                      <a:pPr algn="ctr">
                        <a:lnSpc>
                          <a:spcPts val="1800"/>
                        </a:lnSpc>
                      </a:pPr>
                      <a:endParaRPr lang="zh-CN" sz="1600" b="0" i="0" kern="100" dirty="0">
                        <a:effectLst/>
                        <a:latin typeface="Microsoft YaHei" panose="020B0503020204020204" pitchFamily="34" charset="-122"/>
                        <a:ea typeface="Microsoft YaHei" panose="020B0503020204020204" pitchFamily="34" charset="-122"/>
                      </a:endParaRPr>
                    </a:p>
                  </a:txBody>
                  <a:tcPr marL="68580" marR="68580" marT="0" marB="0" anchor="ctr">
                    <a:gradFill flip="none" rotWithShape="1">
                      <a:gsLst>
                        <a:gs pos="98000">
                          <a:srgbClr val="4A82E1"/>
                        </a:gs>
                        <a:gs pos="0">
                          <a:srgbClr val="3F70C4"/>
                        </a:gs>
                      </a:gsLst>
                      <a:lin ang="0" scaled="1"/>
                      <a:tileRect/>
                    </a:gradFill>
                  </a:tcPr>
                </a:tc>
                <a:tc>
                  <a:txBody>
                    <a:bodyPr/>
                    <a:lstStyle/>
                    <a:p>
                      <a:pPr algn="ctr">
                        <a:lnSpc>
                          <a:spcPts val="1800"/>
                        </a:lnSpc>
                      </a:pPr>
                      <a:endParaRPr lang="zh-CN" sz="1600" b="0" i="0" kern="100" dirty="0">
                        <a:effectLst/>
                        <a:latin typeface="Arial" panose="020B0604020202020204" pitchFamily="34" charset="0"/>
                        <a:ea typeface="Microsoft YaHei" panose="020B0503020204020204" pitchFamily="34" charset="-122"/>
                        <a:cs typeface="Arial" panose="020B0604020202020204" pitchFamily="34" charset="0"/>
                      </a:endParaRPr>
                    </a:p>
                  </a:txBody>
                  <a:tcPr marL="68580" marR="68580" marT="0" marB="0" anchor="ctr">
                    <a:gradFill flip="none" rotWithShape="1">
                      <a:gsLst>
                        <a:gs pos="98000">
                          <a:srgbClr val="4A82E1"/>
                        </a:gs>
                        <a:gs pos="0">
                          <a:srgbClr val="3F70C4"/>
                        </a:gs>
                      </a:gsLst>
                      <a:lin ang="0" scaled="1"/>
                      <a:tileRect/>
                    </a:gradFill>
                  </a:tcPr>
                </a:tc>
                <a:tc>
                  <a:txBody>
                    <a:bodyPr/>
                    <a:lstStyle/>
                    <a:p>
                      <a:pPr algn="ctr">
                        <a:lnSpc>
                          <a:spcPts val="1800"/>
                        </a:lnSpc>
                      </a:pPr>
                      <a:endParaRPr lang="zh-CN" sz="1600" b="0" i="0" kern="100" dirty="0">
                        <a:effectLst/>
                        <a:latin typeface="Arial" panose="020B0604020202020204" pitchFamily="34" charset="0"/>
                        <a:ea typeface="Microsoft YaHei" panose="020B0503020204020204" pitchFamily="34" charset="-122"/>
                        <a:cs typeface="Arial" panose="020B0604020202020204" pitchFamily="34" charset="0"/>
                      </a:endParaRPr>
                    </a:p>
                  </a:txBody>
                  <a:tcPr marL="68580" marR="68580" marT="0" marB="0" anchor="ctr">
                    <a:gradFill flip="none" rotWithShape="1">
                      <a:gsLst>
                        <a:gs pos="98000">
                          <a:srgbClr val="4A82E1"/>
                        </a:gs>
                        <a:gs pos="0">
                          <a:srgbClr val="3F70C4"/>
                        </a:gs>
                      </a:gsLst>
                      <a:lin ang="0" scaled="1"/>
                      <a:tileRect/>
                    </a:gradFill>
                  </a:tcPr>
                </a:tc>
                <a:tc>
                  <a:txBody>
                    <a:bodyPr/>
                    <a:lstStyle/>
                    <a:p>
                      <a:pPr algn="ctr">
                        <a:lnSpc>
                          <a:spcPts val="1800"/>
                        </a:lnSpc>
                      </a:pPr>
                      <a:endParaRPr lang="zh-CN" sz="1600" b="0" i="0" kern="100" dirty="0">
                        <a:effectLst/>
                        <a:latin typeface="Arial" panose="020B0604020202020204" pitchFamily="34" charset="0"/>
                        <a:ea typeface="Microsoft YaHei" panose="020B0503020204020204" pitchFamily="34" charset="-122"/>
                        <a:cs typeface="Arial" panose="020B0604020202020204" pitchFamily="34" charset="0"/>
                      </a:endParaRPr>
                    </a:p>
                  </a:txBody>
                  <a:tcPr marL="68580" marR="68580" marT="0" marB="0" anchor="ctr">
                    <a:gradFill flip="none" rotWithShape="1">
                      <a:gsLst>
                        <a:gs pos="98000">
                          <a:srgbClr val="4A82E1"/>
                        </a:gs>
                        <a:gs pos="0">
                          <a:srgbClr val="3F70C4"/>
                        </a:gs>
                      </a:gsLst>
                      <a:lin ang="0" scaled="1"/>
                      <a:tileRect/>
                    </a:gradFill>
                  </a:tcPr>
                </a:tc>
                <a:extLst>
                  <a:ext uri="{0D108BD9-81ED-4DB2-BD59-A6C34878D82A}">
                    <a16:rowId xmlns:a16="http://schemas.microsoft.com/office/drawing/2014/main" val="1052657132"/>
                  </a:ext>
                </a:extLst>
              </a:tr>
              <a:tr h="521709">
                <a:tc>
                  <a:txBody>
                    <a:bodyPr/>
                    <a:lstStyle/>
                    <a:p>
                      <a:pPr algn="ctr">
                        <a:lnSpc>
                          <a:spcPts val="1800"/>
                        </a:lnSpc>
                      </a:pPr>
                      <a:endParaRPr lang="zh-CN" sz="1600" b="0" i="0" kern="100" dirty="0">
                        <a:effectLst/>
                        <a:latin typeface="Arial" panose="020B0604020202020204" pitchFamily="34" charset="0"/>
                        <a:ea typeface="Microsoft YaHei" panose="020B0503020204020204" pitchFamily="34" charset="-122"/>
                        <a:cs typeface="Arial" panose="020B0604020202020204" pitchFamily="34" charset="0"/>
                      </a:endParaRPr>
                    </a:p>
                  </a:txBody>
                  <a:tcPr marL="68580" marR="68580" marT="0" marB="0" anchor="ctr">
                    <a:gradFill flip="none" rotWithShape="1">
                      <a:gsLst>
                        <a:gs pos="98000">
                          <a:srgbClr val="4A82E1"/>
                        </a:gs>
                        <a:gs pos="0">
                          <a:srgbClr val="3F70C4"/>
                        </a:gs>
                      </a:gsLst>
                      <a:lin ang="5400000" scaled="1"/>
                      <a:tileRect/>
                    </a:gradFill>
                  </a:tcPr>
                </a:tc>
                <a:tc>
                  <a:txBody>
                    <a:bodyPr/>
                    <a:lstStyle/>
                    <a:p>
                      <a:pPr algn="ctr">
                        <a:lnSpc>
                          <a:spcPts val="1800"/>
                        </a:lnSpc>
                      </a:pPr>
                      <a:endParaRPr lang="zh-CN" sz="1600" b="0" i="0" kern="100" dirty="0">
                        <a:effectLst/>
                        <a:latin typeface="Microsoft YaHei" panose="020B0503020204020204" pitchFamily="34" charset="-122"/>
                        <a:ea typeface="Microsoft YaHei" panose="020B0503020204020204" pitchFamily="34" charset="-122"/>
                      </a:endParaRPr>
                    </a:p>
                  </a:txBody>
                  <a:tcPr marL="68580" marR="68580" marT="0" marB="0" anchor="ctr">
                    <a:solidFill>
                      <a:schemeClr val="bg1">
                        <a:lumMod val="95000"/>
                      </a:schemeClr>
                    </a:solidFill>
                  </a:tcPr>
                </a:tc>
                <a:tc>
                  <a:txBody>
                    <a:bodyPr/>
                    <a:lstStyle/>
                    <a:p>
                      <a:pPr algn="ctr">
                        <a:lnSpc>
                          <a:spcPts val="1800"/>
                        </a:lnSpc>
                      </a:pPr>
                      <a:endParaRPr lang="zh-CN" sz="1600" b="0" i="0" kern="100" dirty="0">
                        <a:effectLst/>
                        <a:latin typeface="Microsoft YaHei" panose="020B0503020204020204" pitchFamily="34" charset="-122"/>
                        <a:ea typeface="Microsoft YaHei" panose="020B0503020204020204" pitchFamily="34" charset="-122"/>
                      </a:endParaRPr>
                    </a:p>
                  </a:txBody>
                  <a:tcPr marL="68580" marR="68580" marT="0" marB="0" anchor="ctr">
                    <a:solidFill>
                      <a:schemeClr val="bg1">
                        <a:lumMod val="95000"/>
                      </a:schemeClr>
                    </a:solidFill>
                  </a:tcPr>
                </a:tc>
                <a:tc>
                  <a:txBody>
                    <a:bodyPr/>
                    <a:lstStyle/>
                    <a:p>
                      <a:pPr algn="ctr">
                        <a:lnSpc>
                          <a:spcPts val="1800"/>
                        </a:lnSpc>
                      </a:pPr>
                      <a:endParaRPr lang="zh-CN" sz="1600" b="0" i="0" kern="100">
                        <a:effectLst/>
                        <a:latin typeface="Microsoft YaHei" panose="020B0503020204020204" pitchFamily="34" charset="-122"/>
                        <a:ea typeface="Microsoft YaHei" panose="020B0503020204020204" pitchFamily="34" charset="-122"/>
                      </a:endParaRPr>
                    </a:p>
                  </a:txBody>
                  <a:tcPr marL="68580" marR="68580" marT="0" marB="0" anchor="ctr">
                    <a:solidFill>
                      <a:schemeClr val="bg1">
                        <a:lumMod val="95000"/>
                      </a:schemeClr>
                    </a:solidFill>
                  </a:tcPr>
                </a:tc>
                <a:extLst>
                  <a:ext uri="{0D108BD9-81ED-4DB2-BD59-A6C34878D82A}">
                    <a16:rowId xmlns:a16="http://schemas.microsoft.com/office/drawing/2014/main" val="1612984743"/>
                  </a:ext>
                </a:extLst>
              </a:tr>
              <a:tr h="521709">
                <a:tc>
                  <a:txBody>
                    <a:bodyPr/>
                    <a:lstStyle/>
                    <a:p>
                      <a:pPr algn="ctr">
                        <a:lnSpc>
                          <a:spcPts val="1800"/>
                        </a:lnSpc>
                      </a:pPr>
                      <a:endParaRPr lang="zh-CN" sz="1600" b="0" i="0" kern="100" dirty="0">
                        <a:effectLst/>
                        <a:latin typeface="Arial" panose="020B0604020202020204" pitchFamily="34" charset="0"/>
                        <a:ea typeface="Microsoft YaHei" panose="020B0503020204020204" pitchFamily="34" charset="-122"/>
                        <a:cs typeface="Arial" panose="020B0604020202020204" pitchFamily="34" charset="0"/>
                      </a:endParaRPr>
                    </a:p>
                  </a:txBody>
                  <a:tcPr marL="68580" marR="68580" marT="0" marB="0" anchor="ctr">
                    <a:gradFill flip="none" rotWithShape="1">
                      <a:gsLst>
                        <a:gs pos="98000">
                          <a:srgbClr val="4A82E1"/>
                        </a:gs>
                        <a:gs pos="0">
                          <a:srgbClr val="3F70C4"/>
                        </a:gs>
                      </a:gsLst>
                      <a:lin ang="5400000" scaled="1"/>
                      <a:tileRect/>
                    </a:gradFill>
                  </a:tcPr>
                </a:tc>
                <a:tc>
                  <a:txBody>
                    <a:bodyPr/>
                    <a:lstStyle/>
                    <a:p>
                      <a:pPr algn="ctr">
                        <a:lnSpc>
                          <a:spcPts val="1800"/>
                        </a:lnSpc>
                      </a:pPr>
                      <a:endParaRPr lang="zh-CN" sz="1600" b="0" i="0" kern="100">
                        <a:effectLst/>
                        <a:latin typeface="Microsoft YaHei" panose="020B0503020204020204" pitchFamily="34" charset="-122"/>
                        <a:ea typeface="Microsoft YaHei" panose="020B0503020204020204" pitchFamily="34" charset="-122"/>
                      </a:endParaRPr>
                    </a:p>
                  </a:txBody>
                  <a:tcPr marL="68580" marR="68580" marT="0" marB="0" anchor="ctr">
                    <a:solidFill>
                      <a:schemeClr val="bg1">
                        <a:lumMod val="95000"/>
                      </a:schemeClr>
                    </a:solidFill>
                  </a:tcPr>
                </a:tc>
                <a:tc>
                  <a:txBody>
                    <a:bodyPr/>
                    <a:lstStyle/>
                    <a:p>
                      <a:pPr algn="ctr">
                        <a:lnSpc>
                          <a:spcPts val="1800"/>
                        </a:lnSpc>
                      </a:pPr>
                      <a:endParaRPr lang="zh-CN" sz="1600" b="0" i="0" kern="100" dirty="0">
                        <a:effectLst/>
                        <a:latin typeface="Microsoft YaHei" panose="020B0503020204020204" pitchFamily="34" charset="-122"/>
                        <a:ea typeface="Microsoft YaHei" panose="020B0503020204020204" pitchFamily="34" charset="-122"/>
                      </a:endParaRPr>
                    </a:p>
                  </a:txBody>
                  <a:tcPr marL="68580" marR="68580" marT="0" marB="0" anchor="ctr">
                    <a:solidFill>
                      <a:schemeClr val="bg1">
                        <a:lumMod val="95000"/>
                      </a:schemeClr>
                    </a:solidFill>
                  </a:tcPr>
                </a:tc>
                <a:tc>
                  <a:txBody>
                    <a:bodyPr/>
                    <a:lstStyle/>
                    <a:p>
                      <a:pPr algn="ctr">
                        <a:lnSpc>
                          <a:spcPts val="1800"/>
                        </a:lnSpc>
                      </a:pPr>
                      <a:endParaRPr lang="zh-CN" sz="1600" b="0" i="0" kern="100" dirty="0">
                        <a:effectLst/>
                        <a:latin typeface="Microsoft YaHei" panose="020B0503020204020204" pitchFamily="34" charset="-122"/>
                        <a:ea typeface="Microsoft YaHei" panose="020B0503020204020204" pitchFamily="34" charset="-122"/>
                      </a:endParaRPr>
                    </a:p>
                  </a:txBody>
                  <a:tcPr marL="68580" marR="68580" marT="0" marB="0" anchor="ctr">
                    <a:solidFill>
                      <a:schemeClr val="bg1">
                        <a:lumMod val="95000"/>
                      </a:schemeClr>
                    </a:solidFill>
                  </a:tcPr>
                </a:tc>
                <a:extLst>
                  <a:ext uri="{0D108BD9-81ED-4DB2-BD59-A6C34878D82A}">
                    <a16:rowId xmlns:a16="http://schemas.microsoft.com/office/drawing/2014/main" val="4114617241"/>
                  </a:ext>
                </a:extLst>
              </a:tr>
              <a:tr h="521709">
                <a:tc>
                  <a:txBody>
                    <a:bodyPr/>
                    <a:lstStyle/>
                    <a:p>
                      <a:pPr algn="ctr">
                        <a:lnSpc>
                          <a:spcPts val="1800"/>
                        </a:lnSpc>
                      </a:pPr>
                      <a:endParaRPr lang="zh-CN" sz="1600" b="0" i="0" kern="100" dirty="0">
                        <a:effectLst/>
                        <a:latin typeface="Microsoft YaHei" panose="020B0503020204020204" pitchFamily="34" charset="-122"/>
                        <a:ea typeface="Microsoft YaHei" panose="020B0503020204020204" pitchFamily="34" charset="-122"/>
                      </a:endParaRPr>
                    </a:p>
                  </a:txBody>
                  <a:tcPr marL="68580" marR="68580" marT="0" marB="0" anchor="ctr">
                    <a:gradFill flip="none" rotWithShape="1">
                      <a:gsLst>
                        <a:gs pos="98000">
                          <a:srgbClr val="4A82E1"/>
                        </a:gs>
                        <a:gs pos="0">
                          <a:srgbClr val="3F70C4"/>
                        </a:gs>
                      </a:gsLst>
                      <a:lin ang="5400000" scaled="1"/>
                      <a:tileRect/>
                    </a:gradFill>
                  </a:tcPr>
                </a:tc>
                <a:tc>
                  <a:txBody>
                    <a:bodyPr/>
                    <a:lstStyle/>
                    <a:p>
                      <a:pPr algn="ctr">
                        <a:lnSpc>
                          <a:spcPts val="1800"/>
                        </a:lnSpc>
                      </a:pPr>
                      <a:endParaRPr lang="zh-CN" sz="1600" b="0" i="0" kern="100">
                        <a:effectLst/>
                        <a:latin typeface="Microsoft YaHei" panose="020B0503020204020204" pitchFamily="34" charset="-122"/>
                        <a:ea typeface="Microsoft YaHei" panose="020B0503020204020204" pitchFamily="34" charset="-122"/>
                      </a:endParaRPr>
                    </a:p>
                  </a:txBody>
                  <a:tcPr marL="68580" marR="68580" marT="0" marB="0" anchor="ctr">
                    <a:solidFill>
                      <a:schemeClr val="bg1">
                        <a:lumMod val="95000"/>
                      </a:schemeClr>
                    </a:solidFill>
                  </a:tcPr>
                </a:tc>
                <a:tc>
                  <a:txBody>
                    <a:bodyPr/>
                    <a:lstStyle/>
                    <a:p>
                      <a:pPr algn="ctr">
                        <a:lnSpc>
                          <a:spcPts val="1800"/>
                        </a:lnSpc>
                      </a:pPr>
                      <a:endParaRPr lang="zh-CN" sz="1600" b="0" i="0" kern="100" dirty="0">
                        <a:effectLst/>
                        <a:latin typeface="Microsoft YaHei" panose="020B0503020204020204" pitchFamily="34" charset="-122"/>
                        <a:ea typeface="Microsoft YaHei" panose="020B0503020204020204" pitchFamily="34" charset="-122"/>
                      </a:endParaRPr>
                    </a:p>
                  </a:txBody>
                  <a:tcPr marL="68580" marR="68580" marT="0" marB="0" anchor="ctr">
                    <a:solidFill>
                      <a:schemeClr val="bg1">
                        <a:lumMod val="95000"/>
                      </a:schemeClr>
                    </a:solidFill>
                  </a:tcPr>
                </a:tc>
                <a:tc>
                  <a:txBody>
                    <a:bodyPr/>
                    <a:lstStyle/>
                    <a:p>
                      <a:pPr algn="ctr">
                        <a:lnSpc>
                          <a:spcPts val="1800"/>
                        </a:lnSpc>
                      </a:pPr>
                      <a:endParaRPr lang="zh-CN" sz="1600" b="0" i="0" kern="100" dirty="0">
                        <a:effectLst/>
                        <a:latin typeface="Microsoft YaHei" panose="020B0503020204020204" pitchFamily="34" charset="-122"/>
                        <a:ea typeface="Microsoft YaHei" panose="020B0503020204020204" pitchFamily="34" charset="-122"/>
                      </a:endParaRPr>
                    </a:p>
                  </a:txBody>
                  <a:tcPr marL="68580" marR="68580" marT="0" marB="0" anchor="ctr">
                    <a:solidFill>
                      <a:schemeClr val="bg1">
                        <a:lumMod val="95000"/>
                      </a:schemeClr>
                    </a:solidFill>
                  </a:tcPr>
                </a:tc>
                <a:extLst>
                  <a:ext uri="{0D108BD9-81ED-4DB2-BD59-A6C34878D82A}">
                    <a16:rowId xmlns:a16="http://schemas.microsoft.com/office/drawing/2014/main" val="1007291890"/>
                  </a:ext>
                </a:extLst>
              </a:tr>
            </a:tbl>
          </a:graphicData>
        </a:graphic>
      </p:graphicFrame>
      <p:sp>
        <p:nvSpPr>
          <p:cNvPr id="31" name="文本框 30">
            <a:extLst>
              <a:ext uri="{FF2B5EF4-FFF2-40B4-BE49-F238E27FC236}">
                <a16:creationId xmlns:a16="http://schemas.microsoft.com/office/drawing/2014/main" id="{21CAEFC8-EE97-0D45-B494-2B76506D87D5}"/>
              </a:ext>
            </a:extLst>
          </p:cNvPr>
          <p:cNvSpPr txBox="1"/>
          <p:nvPr/>
        </p:nvSpPr>
        <p:spPr>
          <a:xfrm>
            <a:off x="8516041" y="4988917"/>
            <a:ext cx="1069136" cy="276999"/>
          </a:xfrm>
          <a:prstGeom prst="rect">
            <a:avLst/>
          </a:prstGeom>
          <a:noFill/>
        </p:spPr>
        <p:txBody>
          <a:bodyPr wrap="square" rtlCol="0">
            <a:spAutoFit/>
          </a:bodyPr>
          <a:lstStyle/>
          <a:p>
            <a:pPr algn="ct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表格</a:t>
            </a:r>
          </a:p>
        </p:txBody>
      </p:sp>
      <p:sp>
        <p:nvSpPr>
          <p:cNvPr id="32" name="矩形 31">
            <a:extLst>
              <a:ext uri="{FF2B5EF4-FFF2-40B4-BE49-F238E27FC236}">
                <a16:creationId xmlns:a16="http://schemas.microsoft.com/office/drawing/2014/main" id="{222FFD9C-1964-A047-95AE-5E021F9A63D5}"/>
              </a:ext>
            </a:extLst>
          </p:cNvPr>
          <p:cNvSpPr/>
          <p:nvPr/>
        </p:nvSpPr>
        <p:spPr>
          <a:xfrm>
            <a:off x="2521266" y="5345394"/>
            <a:ext cx="1811163" cy="106283"/>
          </a:xfrm>
          <a:prstGeom prst="rect">
            <a:avLst/>
          </a:prstGeom>
          <a:gradFill flip="none" rotWithShape="1">
            <a:gsLst>
              <a:gs pos="0">
                <a:schemeClr val="accent1"/>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3" name="文本框 32">
            <a:extLst>
              <a:ext uri="{FF2B5EF4-FFF2-40B4-BE49-F238E27FC236}">
                <a16:creationId xmlns:a16="http://schemas.microsoft.com/office/drawing/2014/main" id="{06C5A65F-9F6D-724D-8D27-16C4A8D9FD84}"/>
              </a:ext>
            </a:extLst>
          </p:cNvPr>
          <p:cNvSpPr txBox="1"/>
          <p:nvPr/>
        </p:nvSpPr>
        <p:spPr>
          <a:xfrm>
            <a:off x="1696015" y="5606487"/>
            <a:ext cx="1534510" cy="276999"/>
          </a:xfrm>
          <a:prstGeom prst="rect">
            <a:avLst/>
          </a:prstGeom>
          <a:noFill/>
        </p:spPr>
        <p:txBody>
          <a:bodyPr wrap="square" rtlCol="0">
            <a:spAutoFit/>
          </a:bodyPr>
          <a:lstStyle/>
          <a:p>
            <a:pPr algn="ct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引导符号</a:t>
            </a:r>
          </a:p>
        </p:txBody>
      </p:sp>
      <p:sp>
        <p:nvSpPr>
          <p:cNvPr id="2" name="内容占位符 1">
            <a:extLst>
              <a:ext uri="{FF2B5EF4-FFF2-40B4-BE49-F238E27FC236}">
                <a16:creationId xmlns:a16="http://schemas.microsoft.com/office/drawing/2014/main" id="{2C71FCE4-6F91-A847-ABBA-491F0AA429C5}"/>
              </a:ext>
            </a:extLst>
          </p:cNvPr>
          <p:cNvSpPr>
            <a:spLocks noGrp="1"/>
          </p:cNvSpPr>
          <p:nvPr>
            <p:ph sz="quarter" idx="10"/>
          </p:nvPr>
        </p:nvSpPr>
        <p:spPr/>
        <p:txBody>
          <a:bodyPr/>
          <a:lstStyle/>
          <a:p>
            <a:r>
              <a:rPr kumimoji="1" lang="zh-CN" altLang="en-US" dirty="0"/>
              <a:t>资源和示例</a:t>
            </a:r>
          </a:p>
        </p:txBody>
      </p:sp>
    </p:spTree>
    <p:extLst>
      <p:ext uri="{BB962C8B-B14F-4D97-AF65-F5344CB8AC3E}">
        <p14:creationId xmlns:p14="http://schemas.microsoft.com/office/powerpoint/2010/main" val="347121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C71FCE4-6F91-A847-ABBA-491F0AA429C5}"/>
              </a:ext>
            </a:extLst>
          </p:cNvPr>
          <p:cNvSpPr>
            <a:spLocks noGrp="1"/>
          </p:cNvSpPr>
          <p:nvPr>
            <p:ph sz="quarter" idx="10"/>
          </p:nvPr>
        </p:nvSpPr>
        <p:spPr/>
        <p:txBody>
          <a:bodyPr/>
          <a:lstStyle/>
          <a:p>
            <a:r>
              <a:rPr kumimoji="1" lang="zh-CN" altLang="en-US" dirty="0"/>
              <a:t>资源和示例</a:t>
            </a:r>
          </a:p>
        </p:txBody>
      </p:sp>
      <p:sp>
        <p:nvSpPr>
          <p:cNvPr id="35" name="矩形: 圆顶角 34">
            <a:extLst>
              <a:ext uri="{FF2B5EF4-FFF2-40B4-BE49-F238E27FC236}">
                <a16:creationId xmlns:a16="http://schemas.microsoft.com/office/drawing/2014/main" id="{A8F54D12-9E59-4AA6-8834-DD8A3164961C}"/>
              </a:ext>
            </a:extLst>
          </p:cNvPr>
          <p:cNvSpPr/>
          <p:nvPr/>
        </p:nvSpPr>
        <p:spPr>
          <a:xfrm>
            <a:off x="764425" y="1108647"/>
            <a:ext cx="4466439" cy="432000"/>
          </a:xfrm>
          <a:prstGeom prst="round2SameRect">
            <a:avLst>
              <a:gd name="adj1" fmla="val 36789"/>
              <a:gd name="adj2" fmla="val 0"/>
            </a:avLst>
          </a:prstGeom>
          <a:solidFill>
            <a:srgbClr val="355BB7"/>
          </a:solidFill>
          <a:ln>
            <a:solidFill>
              <a:srgbClr val="4A82E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500"/>
              </a:lnSpc>
            </a:pPr>
            <a:r>
              <a:rPr lang="zh-CN" altLang="en-US" sz="2000" dirty="0">
                <a:latin typeface="微软雅黑" panose="020B0503020204020204" pitchFamily="34" charset="-122"/>
                <a:ea typeface="微软雅黑" panose="020B0503020204020204" pitchFamily="34" charset="-122"/>
              </a:rPr>
              <a:t>换乘边</a:t>
            </a:r>
          </a:p>
        </p:txBody>
      </p:sp>
      <p:sp>
        <p:nvSpPr>
          <p:cNvPr id="37" name="矩形: 圆顶角 36">
            <a:extLst>
              <a:ext uri="{FF2B5EF4-FFF2-40B4-BE49-F238E27FC236}">
                <a16:creationId xmlns:a16="http://schemas.microsoft.com/office/drawing/2014/main" id="{5520D107-2570-4D99-8C50-E394C060CDA1}"/>
              </a:ext>
            </a:extLst>
          </p:cNvPr>
          <p:cNvSpPr/>
          <p:nvPr/>
        </p:nvSpPr>
        <p:spPr>
          <a:xfrm>
            <a:off x="764424" y="1540646"/>
            <a:ext cx="4466439" cy="1244577"/>
          </a:xfrm>
          <a:prstGeom prst="round2SameRect">
            <a:avLst>
              <a:gd name="adj1" fmla="val 0"/>
              <a:gd name="adj2" fmla="val 1017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ts val="1000"/>
              </a:spcBef>
              <a:buClr>
                <a:srgbClr val="004DA1"/>
              </a:buClr>
              <a:buSzPct val="120000"/>
            </a:pPr>
            <a:r>
              <a:rPr lang="zh-CN" altLang="en-US" dirty="0">
                <a:solidFill>
                  <a:schemeClr val="tx1"/>
                </a:solidFill>
                <a:latin typeface="Arial" panose="020B0604020202020204" pitchFamily="34" charset="0"/>
                <a:ea typeface="微软雅黑" panose="020B0503020204020204" pitchFamily="34" charset="-122"/>
              </a:rPr>
              <a:t> 换乘边来表示乘客换乘行为，权重为换乘时间。</a:t>
            </a:r>
            <a:endParaRPr lang="zh-CN" altLang="en-US" dirty="0"/>
          </a:p>
        </p:txBody>
      </p:sp>
      <p:cxnSp>
        <p:nvCxnSpPr>
          <p:cNvPr id="38" name="直接连接符 37">
            <a:extLst>
              <a:ext uri="{FF2B5EF4-FFF2-40B4-BE49-F238E27FC236}">
                <a16:creationId xmlns:a16="http://schemas.microsoft.com/office/drawing/2014/main" id="{ADBDB101-2753-4F81-8B92-3392BA255047}"/>
              </a:ext>
            </a:extLst>
          </p:cNvPr>
          <p:cNvCxnSpPr>
            <a:cxnSpLocks/>
          </p:cNvCxnSpPr>
          <p:nvPr/>
        </p:nvCxnSpPr>
        <p:spPr>
          <a:xfrm>
            <a:off x="6096000" y="1212561"/>
            <a:ext cx="0" cy="5096043"/>
          </a:xfrm>
          <a:prstGeom prst="line">
            <a:avLst/>
          </a:prstGeom>
          <a:ln w="19050">
            <a:solidFill>
              <a:srgbClr val="004DA1"/>
            </a:solidFill>
          </a:ln>
        </p:spPr>
        <p:style>
          <a:lnRef idx="1">
            <a:schemeClr val="accent1"/>
          </a:lnRef>
          <a:fillRef idx="0">
            <a:schemeClr val="accent1"/>
          </a:fillRef>
          <a:effectRef idx="0">
            <a:schemeClr val="accent1"/>
          </a:effectRef>
          <a:fontRef idx="minor">
            <a:schemeClr val="tx1"/>
          </a:fontRef>
        </p:style>
      </p:cxnSp>
      <p:sp>
        <p:nvSpPr>
          <p:cNvPr id="39" name="矩形: 圆角 38">
            <a:extLst>
              <a:ext uri="{FF2B5EF4-FFF2-40B4-BE49-F238E27FC236}">
                <a16:creationId xmlns:a16="http://schemas.microsoft.com/office/drawing/2014/main" id="{C45E4848-87A4-4E9B-8BFF-A164E0102E95}"/>
              </a:ext>
            </a:extLst>
          </p:cNvPr>
          <p:cNvSpPr/>
          <p:nvPr/>
        </p:nvSpPr>
        <p:spPr>
          <a:xfrm>
            <a:off x="6961138" y="1108647"/>
            <a:ext cx="2949080" cy="1302496"/>
          </a:xfrm>
          <a:prstGeom prst="roundRect">
            <a:avLst>
              <a:gd name="adj" fmla="val 19652"/>
            </a:avLst>
          </a:prstGeom>
          <a:solidFill>
            <a:schemeClr val="accent5">
              <a:lumMod val="40000"/>
              <a:lumOff val="6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Bef>
                <a:spcPts val="1000"/>
              </a:spcBef>
              <a:buClr>
                <a:srgbClr val="004DA1"/>
              </a:buClr>
              <a:buSzPct val="120000"/>
            </a:pPr>
            <a:r>
              <a:rPr lang="en-US" altLang="zh-CN" sz="2000" dirty="0" err="1">
                <a:solidFill>
                  <a:schemeClr val="tx1"/>
                </a:solidFill>
                <a:latin typeface="Arial" panose="020B0604020202020204" pitchFamily="34" charset="0"/>
                <a:ea typeface="微软雅黑" panose="020B0503020204020204" pitchFamily="34" charset="-122"/>
              </a:rPr>
              <a:t>xxxxxx</a:t>
            </a:r>
            <a:endParaRPr lang="en-US" altLang="zh-CN" sz="2000" dirty="0">
              <a:solidFill>
                <a:schemeClr val="tx1"/>
              </a:solidFill>
              <a:latin typeface="Arial" panose="020B0604020202020204" pitchFamily="34" charset="0"/>
              <a:ea typeface="微软雅黑" panose="020B0503020204020204" pitchFamily="34" charset="-122"/>
            </a:endParaRPr>
          </a:p>
        </p:txBody>
      </p:sp>
      <p:sp>
        <p:nvSpPr>
          <p:cNvPr id="40" name="矩形: 圆角 39">
            <a:extLst>
              <a:ext uri="{FF2B5EF4-FFF2-40B4-BE49-F238E27FC236}">
                <a16:creationId xmlns:a16="http://schemas.microsoft.com/office/drawing/2014/main" id="{11683ABF-D2A5-4E64-8E60-CB5A4777263E}"/>
              </a:ext>
            </a:extLst>
          </p:cNvPr>
          <p:cNvSpPr/>
          <p:nvPr/>
        </p:nvSpPr>
        <p:spPr>
          <a:xfrm>
            <a:off x="6961137" y="4287751"/>
            <a:ext cx="2949080" cy="1302496"/>
          </a:xfrm>
          <a:prstGeom prst="roundRect">
            <a:avLst>
              <a:gd name="adj" fmla="val 19652"/>
            </a:avLst>
          </a:prstGeom>
          <a:solidFill>
            <a:srgbClr val="2F528F">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Bef>
                <a:spcPts val="1000"/>
              </a:spcBef>
              <a:buClr>
                <a:srgbClr val="004DA1"/>
              </a:buClr>
              <a:buSzPct val="120000"/>
            </a:pPr>
            <a:r>
              <a:rPr lang="en-US" altLang="zh-CN" sz="2000" dirty="0" err="1">
                <a:solidFill>
                  <a:schemeClr val="tx1"/>
                </a:solidFill>
                <a:latin typeface="Arial" panose="020B0604020202020204" pitchFamily="34" charset="0"/>
                <a:ea typeface="微软雅黑" panose="020B0503020204020204" pitchFamily="34" charset="-122"/>
              </a:rPr>
              <a:t>xxxxxxx</a:t>
            </a:r>
            <a:endParaRPr lang="en-US" altLang="zh-CN" sz="2000" dirty="0">
              <a:solidFill>
                <a:schemeClr val="tx1"/>
              </a:solidFill>
              <a:latin typeface="Arial" panose="020B0604020202020204" pitchFamily="34" charset="0"/>
              <a:ea typeface="微软雅黑" panose="020B0503020204020204" pitchFamily="34" charset="-122"/>
            </a:endParaRPr>
          </a:p>
        </p:txBody>
      </p:sp>
      <p:sp>
        <p:nvSpPr>
          <p:cNvPr id="41" name="矩形: 圆角 40">
            <a:extLst>
              <a:ext uri="{FF2B5EF4-FFF2-40B4-BE49-F238E27FC236}">
                <a16:creationId xmlns:a16="http://schemas.microsoft.com/office/drawing/2014/main" id="{E4C0AB06-81E0-48CD-990B-6D222593B978}"/>
              </a:ext>
            </a:extLst>
          </p:cNvPr>
          <p:cNvSpPr/>
          <p:nvPr/>
        </p:nvSpPr>
        <p:spPr>
          <a:xfrm>
            <a:off x="6961138" y="2698199"/>
            <a:ext cx="2949080" cy="1302496"/>
          </a:xfrm>
          <a:prstGeom prst="roundRect">
            <a:avLst>
              <a:gd name="adj" fmla="val 19652"/>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Bef>
                <a:spcPts val="1000"/>
              </a:spcBef>
              <a:buClr>
                <a:srgbClr val="004DA1"/>
              </a:buClr>
              <a:buSzPct val="120000"/>
            </a:pPr>
            <a:r>
              <a:rPr lang="en-US" altLang="zh-CN" sz="2000" dirty="0" err="1">
                <a:solidFill>
                  <a:schemeClr val="tx1"/>
                </a:solidFill>
                <a:latin typeface="Arial" panose="020B0604020202020204" pitchFamily="34" charset="0"/>
                <a:ea typeface="微软雅黑" panose="020B0503020204020204" pitchFamily="34" charset="-122"/>
              </a:rPr>
              <a:t>xxxxxx</a:t>
            </a:r>
            <a:endParaRPr lang="en-US" altLang="zh-CN" sz="2000" dirty="0">
              <a:solidFill>
                <a:schemeClr val="tx1"/>
              </a:solidFill>
              <a:latin typeface="Arial" panose="020B0604020202020204" pitchFamily="34" charset="0"/>
              <a:ea typeface="微软雅黑" panose="020B0503020204020204" pitchFamily="34" charset="-122"/>
            </a:endParaRPr>
          </a:p>
        </p:txBody>
      </p:sp>
      <p:sp>
        <p:nvSpPr>
          <p:cNvPr id="42" name="文本框 41">
            <a:extLst>
              <a:ext uri="{FF2B5EF4-FFF2-40B4-BE49-F238E27FC236}">
                <a16:creationId xmlns:a16="http://schemas.microsoft.com/office/drawing/2014/main" id="{135216EA-9FD3-4F97-9585-FBB80AABB710}"/>
              </a:ext>
            </a:extLst>
          </p:cNvPr>
          <p:cNvSpPr txBox="1"/>
          <p:nvPr/>
        </p:nvSpPr>
        <p:spPr>
          <a:xfrm>
            <a:off x="622245" y="3345577"/>
            <a:ext cx="1208876" cy="400110"/>
          </a:xfrm>
          <a:prstGeom prst="rect">
            <a:avLst/>
          </a:prstGeom>
          <a:solidFill>
            <a:srgbClr val="4472C4"/>
          </a:solidFill>
        </p:spPr>
        <p:txBody>
          <a:bodyPr wrap="square">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基本参数</a:t>
            </a:r>
          </a:p>
        </p:txBody>
      </p:sp>
      <p:sp>
        <p:nvSpPr>
          <p:cNvPr id="44" name="矩形: 圆顶角 43">
            <a:extLst>
              <a:ext uri="{FF2B5EF4-FFF2-40B4-BE49-F238E27FC236}">
                <a16:creationId xmlns:a16="http://schemas.microsoft.com/office/drawing/2014/main" id="{1AA799C2-D9F2-4FE7-8C61-C531D4F8B1B9}"/>
              </a:ext>
            </a:extLst>
          </p:cNvPr>
          <p:cNvSpPr/>
          <p:nvPr/>
        </p:nvSpPr>
        <p:spPr>
          <a:xfrm>
            <a:off x="2002517" y="3860100"/>
            <a:ext cx="3099370" cy="1889253"/>
          </a:xfrm>
          <a:prstGeom prst="round2SameRect">
            <a:avLst>
              <a:gd name="adj1" fmla="val 11004"/>
              <a:gd name="adj2" fmla="val 1017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lnSpc>
                <a:spcPct val="90000"/>
              </a:lnSpc>
              <a:spcBef>
                <a:spcPts val="1000"/>
              </a:spcBef>
              <a:buClr>
                <a:srgbClr val="004DA1"/>
              </a:buClr>
              <a:buSzPct val="120000"/>
            </a:pPr>
            <a:endParaRPr lang="en-US" altLang="zh-CN" sz="2000" dirty="0">
              <a:solidFill>
                <a:schemeClr val="tx1"/>
              </a:solidFill>
              <a:latin typeface="+mn-ea"/>
            </a:endParaRPr>
          </a:p>
          <a:p>
            <a:pPr algn="ctr">
              <a:lnSpc>
                <a:spcPct val="90000"/>
              </a:lnSpc>
              <a:spcBef>
                <a:spcPts val="1000"/>
              </a:spcBef>
              <a:buClr>
                <a:srgbClr val="004DA1"/>
              </a:buClr>
              <a:buSzPct val="120000"/>
            </a:pPr>
            <a:r>
              <a:rPr lang="en-US" altLang="zh-CN" sz="2000" dirty="0" err="1">
                <a:solidFill>
                  <a:schemeClr val="tx1"/>
                </a:solidFill>
                <a:latin typeface="+mn-ea"/>
              </a:rPr>
              <a:t>xxxxxx</a:t>
            </a:r>
            <a:endParaRPr lang="en-US" altLang="zh-CN" sz="2000" dirty="0">
              <a:solidFill>
                <a:schemeClr val="tx1"/>
              </a:solidFill>
              <a:latin typeface="+mn-ea"/>
            </a:endParaRPr>
          </a:p>
        </p:txBody>
      </p:sp>
    </p:spTree>
    <p:extLst>
      <p:ext uri="{BB962C8B-B14F-4D97-AF65-F5344CB8AC3E}">
        <p14:creationId xmlns:p14="http://schemas.microsoft.com/office/powerpoint/2010/main" val="37663911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B40CB50-82ED-9D47-B265-A43FD755B343}"/>
              </a:ext>
            </a:extLst>
          </p:cNvPr>
          <p:cNvSpPr>
            <a:spLocks noGrp="1"/>
          </p:cNvSpPr>
          <p:nvPr>
            <p:ph sz="quarter" idx="10"/>
          </p:nvPr>
        </p:nvSpPr>
        <p:spPr>
          <a:xfrm>
            <a:off x="1319604" y="2156914"/>
            <a:ext cx="9552791" cy="1541665"/>
          </a:xfrm>
        </p:spPr>
        <p:txBody>
          <a:bodyPr/>
          <a:lstStyle/>
          <a:p>
            <a:r>
              <a:rPr kumimoji="1" lang="zh-CN" altLang="en-US" dirty="0"/>
              <a:t>基于地铁网络脆弱性分析的</a:t>
            </a:r>
            <a:endParaRPr kumimoji="1" lang="en-US" altLang="zh-CN" dirty="0"/>
          </a:p>
          <a:p>
            <a:r>
              <a:rPr kumimoji="1" lang="zh-CN" altLang="en-US" dirty="0"/>
              <a:t>应急公交备车点选址研究</a:t>
            </a:r>
            <a:endParaRPr kumimoji="1" lang="en-US" altLang="zh-CN" dirty="0"/>
          </a:p>
          <a:p>
            <a:r>
              <a:rPr kumimoji="1" lang="zh-CN" altLang="en-US" sz="2800" b="0" dirty="0"/>
              <a:t>本科毕业答辩</a:t>
            </a:r>
          </a:p>
        </p:txBody>
      </p:sp>
      <p:sp>
        <p:nvSpPr>
          <p:cNvPr id="3" name="内容占位符 2">
            <a:extLst>
              <a:ext uri="{FF2B5EF4-FFF2-40B4-BE49-F238E27FC236}">
                <a16:creationId xmlns:a16="http://schemas.microsoft.com/office/drawing/2014/main" id="{B436FDC4-CEC4-1B4F-889E-BE578FF199EA}"/>
              </a:ext>
            </a:extLst>
          </p:cNvPr>
          <p:cNvSpPr>
            <a:spLocks noGrp="1"/>
          </p:cNvSpPr>
          <p:nvPr>
            <p:ph sz="quarter" idx="11"/>
          </p:nvPr>
        </p:nvSpPr>
        <p:spPr>
          <a:xfrm>
            <a:off x="854125" y="4528174"/>
            <a:ext cx="10483750" cy="312831"/>
          </a:xfrm>
        </p:spPr>
        <p:txBody>
          <a:bodyPr/>
          <a:lstStyle/>
          <a:p>
            <a:r>
              <a:rPr lang="zh-CN" altLang="en-US" dirty="0"/>
              <a:t>答辩</a:t>
            </a:r>
            <a:r>
              <a:rPr kumimoji="1" lang="zh-CN" altLang="en-US" dirty="0"/>
              <a:t>人：宋 禧</a:t>
            </a:r>
            <a:r>
              <a:rPr kumimoji="1" lang="en-US" altLang="zh-CN" dirty="0"/>
              <a:t>	</a:t>
            </a:r>
            <a:r>
              <a:rPr kumimoji="1" lang="zh-CN" altLang="en-US" dirty="0"/>
              <a:t>指导老师：滕 靖</a:t>
            </a:r>
            <a:endParaRPr lang="en-US" altLang="zh-CN" dirty="0"/>
          </a:p>
          <a:p>
            <a:endParaRPr lang="en-US" altLang="zh-CN" sz="600" dirty="0"/>
          </a:p>
          <a:p>
            <a:r>
              <a:rPr kumimoji="1" lang="zh-CN" altLang="en-US" dirty="0"/>
              <a:t>交通运输工程学院</a:t>
            </a:r>
            <a:endParaRPr kumimoji="1" lang="en-US" altLang="zh-CN" dirty="0"/>
          </a:p>
          <a:p>
            <a:endParaRPr kumimoji="1" lang="en-US" altLang="zh-CN" sz="800" dirty="0"/>
          </a:p>
          <a:p>
            <a:r>
              <a:rPr lang="en-US" altLang="zh-CN" dirty="0"/>
              <a:t>2024 </a:t>
            </a:r>
            <a:r>
              <a:rPr lang="zh-CN" altLang="en-US" dirty="0"/>
              <a:t>年 </a:t>
            </a:r>
            <a:r>
              <a:rPr lang="en-US" altLang="zh-CN" dirty="0"/>
              <a:t>6 </a:t>
            </a:r>
            <a:r>
              <a:rPr lang="zh-CN" altLang="en-US" dirty="0"/>
              <a:t>月 </a:t>
            </a:r>
            <a:r>
              <a:rPr lang="en-US" altLang="zh-CN" dirty="0"/>
              <a:t>11 </a:t>
            </a:r>
            <a:r>
              <a:rPr lang="zh-CN" altLang="en-US" dirty="0"/>
              <a:t>日</a:t>
            </a:r>
            <a:endParaRPr kumimoji="1" lang="en-US" altLang="zh-CN" dirty="0"/>
          </a:p>
          <a:p>
            <a:endParaRPr kumimoji="1" lang="en-US" altLang="zh-CN" dirty="0"/>
          </a:p>
          <a:p>
            <a:endParaRPr kumimoji="1" lang="zh-CN" altLang="en-US" dirty="0"/>
          </a:p>
        </p:txBody>
      </p:sp>
    </p:spTree>
    <p:extLst>
      <p:ext uri="{BB962C8B-B14F-4D97-AF65-F5344CB8AC3E}">
        <p14:creationId xmlns:p14="http://schemas.microsoft.com/office/powerpoint/2010/main" val="2479574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8689430-277C-4754-924B-44A1D7552B14}"/>
              </a:ext>
            </a:extLst>
          </p:cNvPr>
          <p:cNvSpPr txBox="1"/>
          <p:nvPr/>
        </p:nvSpPr>
        <p:spPr>
          <a:xfrm>
            <a:off x="285238" y="1091849"/>
            <a:ext cx="1015663" cy="3348173"/>
          </a:xfrm>
          <a:prstGeom prst="rect">
            <a:avLst/>
          </a:prstGeom>
          <a:noFill/>
        </p:spPr>
        <p:txBody>
          <a:bodyPr vert="eaVert" wrap="square">
            <a:spAutoFit/>
          </a:bodyPr>
          <a:lstStyle/>
          <a:p>
            <a:r>
              <a:rPr kumimoji="1" lang="zh-CN" altLang="en-US" sz="5400" b="1" i="0" u="none" strike="noStrike" kern="1200" cap="none" spc="140" normalizeH="0" baseline="0" noProof="0" dirty="0">
                <a:ln>
                  <a:noFill/>
                </a:ln>
                <a:solidFill>
                  <a:srgbClr val="4571C4"/>
                </a:solidFill>
                <a:effectLst/>
                <a:uLnTx/>
                <a:uFillTx/>
                <a:latin typeface="Arial" panose="020B0604020202020204" pitchFamily="34" charset="0"/>
                <a:ea typeface="Microsoft YaHei" panose="020B0503020204020204" pitchFamily="34" charset="-122"/>
                <a:cs typeface="+mn-cs"/>
              </a:rPr>
              <a:t>目 录</a:t>
            </a:r>
            <a:endParaRPr lang="zh-CN" altLang="en-US" dirty="0"/>
          </a:p>
        </p:txBody>
      </p:sp>
      <p:sp>
        <p:nvSpPr>
          <p:cNvPr id="7" name="文本框 6">
            <a:extLst>
              <a:ext uri="{FF2B5EF4-FFF2-40B4-BE49-F238E27FC236}">
                <a16:creationId xmlns:a16="http://schemas.microsoft.com/office/drawing/2014/main" id="{50A835C5-E628-4B0E-A822-AC5BC5DC6083}"/>
              </a:ext>
            </a:extLst>
          </p:cNvPr>
          <p:cNvSpPr txBox="1"/>
          <p:nvPr/>
        </p:nvSpPr>
        <p:spPr>
          <a:xfrm>
            <a:off x="2413263" y="1516872"/>
            <a:ext cx="6928700" cy="3908762"/>
          </a:xfrm>
          <a:prstGeom prst="rect">
            <a:avLst/>
          </a:prstGeom>
          <a:noFill/>
        </p:spPr>
        <p:txBody>
          <a:bodyPr wrap="square">
            <a:spAutoFit/>
          </a:bodyPr>
          <a:lstStyle/>
          <a:p>
            <a:pPr marL="514350" indent="-514350">
              <a:buAutoNum type="arabicPlain"/>
            </a:pPr>
            <a:r>
              <a:rPr kumimoji="1" lang="zh-CN" altLang="en-US" sz="2800" b="1" dirty="0">
                <a:solidFill>
                  <a:srgbClr val="4571C4"/>
                </a:solidFill>
                <a:latin typeface="Microsoft YaHei" panose="020B0503020204020204" pitchFamily="34" charset="-122"/>
                <a:ea typeface="Microsoft YaHei" panose="020B0503020204020204" pitchFamily="34" charset="-122"/>
              </a:rPr>
              <a:t>绪论</a:t>
            </a:r>
            <a:endParaRPr kumimoji="1" lang="en-US" altLang="zh-CN" sz="2800" b="1" dirty="0">
              <a:solidFill>
                <a:srgbClr val="4571C4"/>
              </a:solidFill>
              <a:latin typeface="Microsoft YaHei" panose="020B0503020204020204" pitchFamily="34" charset="-122"/>
              <a:ea typeface="Microsoft YaHei" panose="020B0503020204020204" pitchFamily="34" charset="-122"/>
            </a:endParaRPr>
          </a:p>
          <a:p>
            <a:pPr marL="514350" indent="-514350">
              <a:buAutoNum type="arabicPlain"/>
            </a:pPr>
            <a:endParaRPr kumimoji="1" lang="en-US" altLang="zh-CN" b="1" dirty="0">
              <a:solidFill>
                <a:srgbClr val="4571C4"/>
              </a:solidFill>
              <a:latin typeface="Microsoft YaHei" panose="020B0503020204020204" pitchFamily="34" charset="-122"/>
              <a:ea typeface="Microsoft YaHei" panose="020B0503020204020204" pitchFamily="34" charset="-122"/>
            </a:endParaRPr>
          </a:p>
          <a:p>
            <a:pPr marL="514350" indent="-514350">
              <a:buAutoNum type="arabicPlain"/>
            </a:pPr>
            <a:r>
              <a:rPr kumimoji="1" lang="zh-CN" altLang="en-US" sz="2800" b="1" dirty="0">
                <a:solidFill>
                  <a:srgbClr val="4571C4"/>
                </a:solidFill>
                <a:latin typeface="Microsoft YaHei" panose="020B0503020204020204" pitchFamily="34" charset="-122"/>
                <a:ea typeface="Microsoft YaHei" panose="020B0503020204020204" pitchFamily="34" charset="-122"/>
              </a:rPr>
              <a:t>地铁网络脆弱性分析</a:t>
            </a:r>
            <a:endParaRPr kumimoji="1" lang="en-US" altLang="zh-CN" sz="2800" b="1" dirty="0">
              <a:solidFill>
                <a:srgbClr val="4571C4"/>
              </a:solidFill>
              <a:latin typeface="Microsoft YaHei" panose="020B0503020204020204" pitchFamily="34" charset="-122"/>
              <a:ea typeface="Microsoft YaHei" panose="020B0503020204020204" pitchFamily="34" charset="-122"/>
            </a:endParaRPr>
          </a:p>
          <a:p>
            <a:pPr marL="514350" indent="-514350">
              <a:buAutoNum type="arabicPlain"/>
            </a:pPr>
            <a:endParaRPr kumimoji="1" lang="en-US" altLang="zh-CN" b="1" dirty="0">
              <a:solidFill>
                <a:srgbClr val="4571C4"/>
              </a:solidFill>
              <a:latin typeface="Microsoft YaHei" panose="020B0503020204020204" pitchFamily="34" charset="-122"/>
              <a:ea typeface="Microsoft YaHei" panose="020B0503020204020204" pitchFamily="34" charset="-122"/>
            </a:endParaRPr>
          </a:p>
          <a:p>
            <a:pPr marL="514350" indent="-514350">
              <a:buAutoNum type="arabicPlain"/>
            </a:pPr>
            <a:r>
              <a:rPr kumimoji="1" lang="zh-CN" altLang="en-US" sz="2800" b="1" dirty="0">
                <a:solidFill>
                  <a:srgbClr val="4571C4"/>
                </a:solidFill>
                <a:latin typeface="Microsoft YaHei" panose="020B0503020204020204" pitchFamily="34" charset="-122"/>
                <a:ea typeface="Microsoft YaHei" panose="020B0503020204020204" pitchFamily="34" charset="-122"/>
              </a:rPr>
              <a:t>应急公交备车点选址模型</a:t>
            </a:r>
            <a:endParaRPr kumimoji="1" lang="en-US" altLang="zh-CN" sz="2800" b="1" dirty="0">
              <a:solidFill>
                <a:srgbClr val="4571C4"/>
              </a:solidFill>
              <a:latin typeface="Microsoft YaHei" panose="020B0503020204020204" pitchFamily="34" charset="-122"/>
              <a:ea typeface="Microsoft YaHei" panose="020B0503020204020204" pitchFamily="34" charset="-122"/>
            </a:endParaRPr>
          </a:p>
          <a:p>
            <a:pPr marL="514350" indent="-514350">
              <a:buAutoNum type="arabicPlain"/>
            </a:pPr>
            <a:endParaRPr kumimoji="1" lang="en-US" altLang="zh-CN" b="1" dirty="0">
              <a:solidFill>
                <a:srgbClr val="4571C4"/>
              </a:solidFill>
              <a:latin typeface="Microsoft YaHei" panose="020B0503020204020204" pitchFamily="34" charset="-122"/>
              <a:ea typeface="Microsoft YaHei" panose="020B0503020204020204" pitchFamily="34" charset="-122"/>
            </a:endParaRPr>
          </a:p>
          <a:p>
            <a:pPr marL="514350" indent="-514350">
              <a:buAutoNum type="arabicPlain"/>
            </a:pPr>
            <a:r>
              <a:rPr kumimoji="1" lang="zh-CN" altLang="en-US" sz="2800" b="1" dirty="0">
                <a:solidFill>
                  <a:srgbClr val="4571C4"/>
                </a:solidFill>
                <a:latin typeface="Microsoft YaHei" panose="020B0503020204020204" pitchFamily="34" charset="-122"/>
                <a:ea typeface="Microsoft YaHei" panose="020B0503020204020204" pitchFamily="34" charset="-122"/>
              </a:rPr>
              <a:t>案例分析</a:t>
            </a:r>
            <a:endParaRPr kumimoji="1" lang="en-US" altLang="zh-CN" sz="2800" b="1" dirty="0">
              <a:solidFill>
                <a:srgbClr val="4571C4"/>
              </a:solidFill>
              <a:latin typeface="Microsoft YaHei" panose="020B0503020204020204" pitchFamily="34" charset="-122"/>
              <a:ea typeface="Microsoft YaHei" panose="020B0503020204020204" pitchFamily="34" charset="-122"/>
            </a:endParaRPr>
          </a:p>
          <a:p>
            <a:pPr marL="514350" indent="-514350">
              <a:buAutoNum type="arabicPlain"/>
            </a:pPr>
            <a:endParaRPr kumimoji="1" lang="en-US" altLang="zh-CN" b="1" dirty="0">
              <a:solidFill>
                <a:srgbClr val="4571C4"/>
              </a:solidFill>
              <a:latin typeface="Microsoft YaHei" panose="020B0503020204020204" pitchFamily="34" charset="-122"/>
              <a:ea typeface="Microsoft YaHei" panose="020B0503020204020204" pitchFamily="34" charset="-122"/>
            </a:endParaRPr>
          </a:p>
          <a:p>
            <a:pPr marL="514350" indent="-514350">
              <a:buAutoNum type="arabicPlain"/>
            </a:pPr>
            <a:r>
              <a:rPr kumimoji="1" lang="zh-CN" altLang="en-US" sz="2800" b="1" dirty="0">
                <a:solidFill>
                  <a:srgbClr val="4571C4"/>
                </a:solidFill>
                <a:latin typeface="Microsoft YaHei" panose="020B0503020204020204" pitchFamily="34" charset="-122"/>
                <a:ea typeface="Microsoft YaHei" panose="020B0503020204020204" pitchFamily="34" charset="-122"/>
              </a:rPr>
              <a:t>总结</a:t>
            </a:r>
            <a:endParaRPr kumimoji="1" lang="en-US" altLang="zh-CN" sz="2800" b="1" dirty="0">
              <a:solidFill>
                <a:srgbClr val="4571C4"/>
              </a:solidFill>
              <a:latin typeface="Microsoft YaHei" panose="020B0503020204020204" pitchFamily="34" charset="-122"/>
              <a:ea typeface="Microsoft YaHei" panose="020B0503020204020204" pitchFamily="34" charset="-122"/>
            </a:endParaRPr>
          </a:p>
          <a:p>
            <a:pPr marL="514350" indent="-514350">
              <a:buAutoNum type="arabicPlain"/>
            </a:pPr>
            <a:endParaRPr kumimoji="1" lang="en-US" altLang="zh-CN" sz="2800" b="1" dirty="0">
              <a:solidFill>
                <a:srgbClr val="4571C4"/>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58416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DD36B8F-1EFE-DE45-899B-DA6169BAA3AA}"/>
              </a:ext>
            </a:extLst>
          </p:cNvPr>
          <p:cNvSpPr>
            <a:spLocks noGrp="1"/>
          </p:cNvSpPr>
          <p:nvPr>
            <p:ph sz="quarter" idx="11"/>
          </p:nvPr>
        </p:nvSpPr>
        <p:spPr>
          <a:xfrm>
            <a:off x="5282643" y="2111827"/>
            <a:ext cx="6663642" cy="799185"/>
          </a:xfrm>
        </p:spPr>
        <p:txBody>
          <a:bodyPr/>
          <a:lstStyle/>
          <a:p>
            <a:r>
              <a:rPr kumimoji="1" lang="zh-CN" altLang="en-US" dirty="0"/>
              <a:t>绪论</a:t>
            </a:r>
          </a:p>
        </p:txBody>
      </p:sp>
      <p:sp>
        <p:nvSpPr>
          <p:cNvPr id="3" name="内容占位符 2">
            <a:extLst>
              <a:ext uri="{FF2B5EF4-FFF2-40B4-BE49-F238E27FC236}">
                <a16:creationId xmlns:a16="http://schemas.microsoft.com/office/drawing/2014/main" id="{CEB9ECBD-C033-324B-A57B-56A675223DA2}"/>
              </a:ext>
            </a:extLst>
          </p:cNvPr>
          <p:cNvSpPr>
            <a:spLocks noGrp="1"/>
          </p:cNvSpPr>
          <p:nvPr>
            <p:ph sz="quarter" idx="12"/>
          </p:nvPr>
        </p:nvSpPr>
        <p:spPr/>
        <p:txBody>
          <a:bodyPr/>
          <a:lstStyle/>
          <a:p>
            <a:r>
              <a:rPr kumimoji="1" lang="en-US" altLang="zh-CN" dirty="0"/>
              <a:t>xxx</a:t>
            </a:r>
          </a:p>
          <a:p>
            <a:r>
              <a:rPr kumimoji="1" lang="en-US" altLang="zh-CN" dirty="0"/>
              <a:t>xxx</a:t>
            </a:r>
          </a:p>
          <a:p>
            <a:r>
              <a:rPr kumimoji="1" lang="en-US" altLang="zh-CN" dirty="0"/>
              <a:t>xxx</a:t>
            </a:r>
            <a:endParaRPr kumimoji="1" lang="zh-CN" altLang="en-US" dirty="0"/>
          </a:p>
        </p:txBody>
      </p:sp>
      <p:sp>
        <p:nvSpPr>
          <p:cNvPr id="4" name="文本框 3">
            <a:extLst>
              <a:ext uri="{FF2B5EF4-FFF2-40B4-BE49-F238E27FC236}">
                <a16:creationId xmlns:a16="http://schemas.microsoft.com/office/drawing/2014/main" id="{3D248BD6-1E25-DA45-A8FF-54B5410F7D23}"/>
              </a:ext>
            </a:extLst>
          </p:cNvPr>
          <p:cNvSpPr txBox="1"/>
          <p:nvPr/>
        </p:nvSpPr>
        <p:spPr>
          <a:xfrm>
            <a:off x="873686" y="1594240"/>
            <a:ext cx="3718849" cy="3770263"/>
          </a:xfrm>
          <a:prstGeom prst="rect">
            <a:avLst/>
          </a:prstGeom>
          <a:noFill/>
        </p:spPr>
        <p:txBody>
          <a:bodyPr wrap="square" rtlCol="0">
            <a:spAutoFit/>
          </a:bodyPr>
          <a:lstStyle/>
          <a:p>
            <a:pPr algn="ctr"/>
            <a:r>
              <a:rPr lang="en-US" altLang="zh-CN" sz="23900" spc="300" dirty="0">
                <a:gradFill>
                  <a:gsLst>
                    <a:gs pos="0">
                      <a:schemeClr val="accent1"/>
                    </a:gs>
                    <a:gs pos="90000">
                      <a:schemeClr val="accent1">
                        <a:alpha val="0"/>
                      </a:schemeClr>
                    </a:gs>
                  </a:gsLst>
                  <a:lin ang="5400000" scaled="1"/>
                </a:gradFill>
                <a:latin typeface="Impact" panose="020B0806030902050204" pitchFamily="34" charset="0"/>
              </a:rPr>
              <a:t>01</a:t>
            </a:r>
            <a:endParaRPr lang="zh-CN" altLang="en-US" sz="23900" spc="300" dirty="0">
              <a:gradFill>
                <a:gsLst>
                  <a:gs pos="0">
                    <a:schemeClr val="accent1"/>
                  </a:gs>
                  <a:gs pos="90000">
                    <a:schemeClr val="accent1">
                      <a:alpha val="0"/>
                    </a:schemeClr>
                  </a:gs>
                </a:gsLst>
                <a:lin ang="5400000" scaled="1"/>
              </a:gradFill>
              <a:latin typeface="Impact" panose="020B0806030902050204" pitchFamily="34" charset="0"/>
            </a:endParaRPr>
          </a:p>
        </p:txBody>
      </p:sp>
    </p:spTree>
    <p:extLst>
      <p:ext uri="{BB962C8B-B14F-4D97-AF65-F5344CB8AC3E}">
        <p14:creationId xmlns:p14="http://schemas.microsoft.com/office/powerpoint/2010/main" val="3235665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1720A2A-B3B6-47E4-BCF5-AB25ABBE5320}"/>
              </a:ext>
            </a:extLst>
          </p:cNvPr>
          <p:cNvSpPr>
            <a:spLocks noGrp="1"/>
          </p:cNvSpPr>
          <p:nvPr>
            <p:ph type="body" sz="quarter" idx="13"/>
          </p:nvPr>
        </p:nvSpPr>
        <p:spPr/>
        <p:txBody>
          <a:bodyPr/>
          <a:lstStyle/>
          <a:p>
            <a:endParaRPr lang="zh-CN" altLang="en-US"/>
          </a:p>
        </p:txBody>
      </p:sp>
    </p:spTree>
    <p:extLst>
      <p:ext uri="{BB962C8B-B14F-4D97-AF65-F5344CB8AC3E}">
        <p14:creationId xmlns:p14="http://schemas.microsoft.com/office/powerpoint/2010/main" val="1774091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DD36B8F-1EFE-DE45-899B-DA6169BAA3AA}"/>
              </a:ext>
            </a:extLst>
          </p:cNvPr>
          <p:cNvSpPr>
            <a:spLocks noGrp="1"/>
          </p:cNvSpPr>
          <p:nvPr>
            <p:ph sz="quarter" idx="11"/>
          </p:nvPr>
        </p:nvSpPr>
        <p:spPr>
          <a:xfrm>
            <a:off x="5282643" y="2111827"/>
            <a:ext cx="6663642" cy="799185"/>
          </a:xfrm>
        </p:spPr>
        <p:txBody>
          <a:bodyPr/>
          <a:lstStyle/>
          <a:p>
            <a:r>
              <a:rPr kumimoji="1" lang="zh-CN" altLang="en-US" dirty="0"/>
              <a:t>地铁网络脆弱性分析</a:t>
            </a:r>
          </a:p>
        </p:txBody>
      </p:sp>
      <p:sp>
        <p:nvSpPr>
          <p:cNvPr id="3" name="内容占位符 2">
            <a:extLst>
              <a:ext uri="{FF2B5EF4-FFF2-40B4-BE49-F238E27FC236}">
                <a16:creationId xmlns:a16="http://schemas.microsoft.com/office/drawing/2014/main" id="{CEB9ECBD-C033-324B-A57B-56A675223DA2}"/>
              </a:ext>
            </a:extLst>
          </p:cNvPr>
          <p:cNvSpPr>
            <a:spLocks noGrp="1"/>
          </p:cNvSpPr>
          <p:nvPr>
            <p:ph sz="quarter" idx="12"/>
          </p:nvPr>
        </p:nvSpPr>
        <p:spPr>
          <a:xfrm>
            <a:off x="5282643" y="3428577"/>
            <a:ext cx="5768815" cy="1905776"/>
          </a:xfrm>
        </p:spPr>
        <p:txBody>
          <a:bodyPr/>
          <a:lstStyle/>
          <a:p>
            <a:r>
              <a:rPr kumimoji="1" lang="en-US" altLang="zh-CN" dirty="0"/>
              <a:t>xxx</a:t>
            </a:r>
          </a:p>
          <a:p>
            <a:r>
              <a:rPr kumimoji="1" lang="en-US" altLang="zh-CN" dirty="0"/>
              <a:t>xxx</a:t>
            </a:r>
          </a:p>
          <a:p>
            <a:r>
              <a:rPr kumimoji="1" lang="en-US" altLang="zh-CN" dirty="0"/>
              <a:t>xxx</a:t>
            </a:r>
            <a:endParaRPr kumimoji="1" lang="zh-CN" altLang="en-US" dirty="0"/>
          </a:p>
        </p:txBody>
      </p:sp>
      <p:sp>
        <p:nvSpPr>
          <p:cNvPr id="4" name="文本框 3">
            <a:extLst>
              <a:ext uri="{FF2B5EF4-FFF2-40B4-BE49-F238E27FC236}">
                <a16:creationId xmlns:a16="http://schemas.microsoft.com/office/drawing/2014/main" id="{3D248BD6-1E25-DA45-A8FF-54B5410F7D23}"/>
              </a:ext>
            </a:extLst>
          </p:cNvPr>
          <p:cNvSpPr txBox="1"/>
          <p:nvPr/>
        </p:nvSpPr>
        <p:spPr>
          <a:xfrm>
            <a:off x="873686" y="1594240"/>
            <a:ext cx="3718849" cy="3770263"/>
          </a:xfrm>
          <a:prstGeom prst="rect">
            <a:avLst/>
          </a:prstGeom>
          <a:noFill/>
        </p:spPr>
        <p:txBody>
          <a:bodyPr wrap="square" rtlCol="0">
            <a:spAutoFit/>
          </a:bodyPr>
          <a:lstStyle/>
          <a:p>
            <a:pPr algn="ctr"/>
            <a:r>
              <a:rPr lang="en-US" altLang="zh-CN" sz="23900" spc="300" dirty="0">
                <a:gradFill>
                  <a:gsLst>
                    <a:gs pos="0">
                      <a:schemeClr val="accent1"/>
                    </a:gs>
                    <a:gs pos="90000">
                      <a:schemeClr val="accent1">
                        <a:alpha val="0"/>
                      </a:schemeClr>
                    </a:gs>
                  </a:gsLst>
                  <a:lin ang="5400000" scaled="1"/>
                </a:gradFill>
                <a:latin typeface="Impact" panose="020B0806030902050204" pitchFamily="34" charset="0"/>
              </a:rPr>
              <a:t>02</a:t>
            </a:r>
            <a:endParaRPr lang="zh-CN" altLang="en-US" sz="23900" spc="300" dirty="0">
              <a:gradFill>
                <a:gsLst>
                  <a:gs pos="0">
                    <a:schemeClr val="accent1"/>
                  </a:gs>
                  <a:gs pos="90000">
                    <a:schemeClr val="accent1">
                      <a:alpha val="0"/>
                    </a:schemeClr>
                  </a:gs>
                </a:gsLst>
                <a:lin ang="5400000" scaled="1"/>
              </a:gradFill>
              <a:latin typeface="Impact" panose="020B0806030902050204" pitchFamily="34" charset="0"/>
            </a:endParaRPr>
          </a:p>
        </p:txBody>
      </p:sp>
    </p:spTree>
    <p:extLst>
      <p:ext uri="{BB962C8B-B14F-4D97-AF65-F5344CB8AC3E}">
        <p14:creationId xmlns:p14="http://schemas.microsoft.com/office/powerpoint/2010/main" val="3413097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chemeClr val="accent1">
                <a:alpha val="80000"/>
              </a:schemeClr>
            </a:gs>
            <a:gs pos="100000">
              <a:schemeClr val="accent1">
                <a:lumMod val="75000"/>
                <a:alpha val="80000"/>
              </a:schemeClr>
            </a:gs>
          </a:gsLst>
          <a:lin ang="2700000" scaled="1"/>
          <a:tileRect/>
        </a:gra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2000" spc="11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5596</TotalTime>
  <Words>413</Words>
  <Application>Microsoft Office PowerPoint</Application>
  <PresentationFormat>宽屏</PresentationFormat>
  <Paragraphs>102</Paragraphs>
  <Slides>17</Slides>
  <Notes>0</Notes>
  <HiddenSlides>4</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17</vt:i4>
      </vt:variant>
    </vt:vector>
  </HeadingPairs>
  <TitlesOfParts>
    <vt:vector size="27" baseType="lpstr">
      <vt:lpstr>Arial Unicode MS</vt:lpstr>
      <vt:lpstr>Microsoft YaHei Light</vt:lpstr>
      <vt:lpstr>等线</vt:lpstr>
      <vt:lpstr>等线 Light</vt:lpstr>
      <vt:lpstr>微软雅黑</vt:lpstr>
      <vt:lpstr>微软雅黑</vt:lpstr>
      <vt:lpstr>Arial</vt:lpstr>
      <vt:lpstr>Impact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吉 吉</dc:creator>
  <cp:lastModifiedBy>Song Shea</cp:lastModifiedBy>
  <cp:revision>419</cp:revision>
  <dcterms:created xsi:type="dcterms:W3CDTF">2021-06-05T04:42:39Z</dcterms:created>
  <dcterms:modified xsi:type="dcterms:W3CDTF">2024-06-14T15:00:28Z</dcterms:modified>
</cp:coreProperties>
</file>